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 id="2147483684" r:id="rId4"/>
  </p:sldMasterIdLst>
  <p:notesMasterIdLst>
    <p:notesMasterId r:id="rId56"/>
  </p:notesMasterIdLst>
  <p:sldIdLst>
    <p:sldId id="256" r:id="rId5"/>
    <p:sldId id="275" r:id="rId6"/>
    <p:sldId id="268" r:id="rId7"/>
    <p:sldId id="258" r:id="rId8"/>
    <p:sldId id="348" r:id="rId9"/>
    <p:sldId id="350" r:id="rId10"/>
    <p:sldId id="351" r:id="rId11"/>
    <p:sldId id="352" r:id="rId12"/>
    <p:sldId id="353" r:id="rId13"/>
    <p:sldId id="354" r:id="rId14"/>
    <p:sldId id="355" r:id="rId15"/>
    <p:sldId id="330" r:id="rId16"/>
    <p:sldId id="361" r:id="rId17"/>
    <p:sldId id="362" r:id="rId18"/>
    <p:sldId id="364" r:id="rId19"/>
    <p:sldId id="365" r:id="rId20"/>
    <p:sldId id="366" r:id="rId21"/>
    <p:sldId id="367" r:id="rId22"/>
    <p:sldId id="368" r:id="rId23"/>
    <p:sldId id="369" r:id="rId24"/>
    <p:sldId id="370" r:id="rId25"/>
    <p:sldId id="371" r:id="rId26"/>
    <p:sldId id="372" r:id="rId27"/>
    <p:sldId id="373" r:id="rId28"/>
    <p:sldId id="394" r:id="rId29"/>
    <p:sldId id="374" r:id="rId30"/>
    <p:sldId id="377" r:id="rId31"/>
    <p:sldId id="378" r:id="rId32"/>
    <p:sldId id="379" r:id="rId33"/>
    <p:sldId id="381" r:id="rId34"/>
    <p:sldId id="380" r:id="rId35"/>
    <p:sldId id="382" r:id="rId36"/>
    <p:sldId id="383" r:id="rId37"/>
    <p:sldId id="384" r:id="rId38"/>
    <p:sldId id="385" r:id="rId39"/>
    <p:sldId id="386" r:id="rId40"/>
    <p:sldId id="387" r:id="rId41"/>
    <p:sldId id="388" r:id="rId42"/>
    <p:sldId id="390" r:id="rId43"/>
    <p:sldId id="391" r:id="rId44"/>
    <p:sldId id="392" r:id="rId45"/>
    <p:sldId id="389" r:id="rId46"/>
    <p:sldId id="395" r:id="rId47"/>
    <p:sldId id="396" r:id="rId48"/>
    <p:sldId id="397" r:id="rId49"/>
    <p:sldId id="398" r:id="rId50"/>
    <p:sldId id="399" r:id="rId51"/>
    <p:sldId id="400" r:id="rId52"/>
    <p:sldId id="401" r:id="rId53"/>
    <p:sldId id="402" r:id="rId54"/>
    <p:sldId id="267" r:id="rId55"/>
  </p:sldIdLst>
  <p:sldSz cx="12192000" cy="6858000"/>
  <p:notesSz cx="6858000" cy="9144000"/>
  <p:embeddedFontLst>
    <p:embeddedFont>
      <p:font typeface="等线 Light" panose="02010600030101010101" pitchFamily="2" charset="-122"/>
      <p:regular r:id="rId57"/>
    </p:embeddedFont>
    <p:embeddedFont>
      <p:font typeface="字魂59号-创粗黑" panose="00000500000000000000" charset="-122"/>
      <p:regular r:id="rId58"/>
    </p:embeddedFon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等线" panose="02010600030101010101" pitchFamily="2" charset="-122"/>
      <p:regular r:id="rId65"/>
      <p:bold r:id="rId66"/>
    </p:embeddedFont>
    <p:embeddedFont>
      <p:font typeface="微软雅黑" panose="020B0503020204020204" pitchFamily="34" charset="-122"/>
      <p:regular r:id="rId67"/>
      <p:bold r:id="rId68"/>
    </p:embeddedFont>
  </p:embeddedFontLst>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1" userDrawn="1">
          <p15:clr>
            <a:srgbClr val="A4A3A4"/>
          </p15:clr>
        </p15:guide>
        <p15:guide id="2" pos="9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39A"/>
    <a:srgbClr val="E6E6E6"/>
    <a:srgbClr val="F2F2F2"/>
    <a:srgbClr val="A5AB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82469" autoAdjust="0"/>
  </p:normalViewPr>
  <p:slideViewPr>
    <p:cSldViewPr>
      <p:cViewPr varScale="1">
        <p:scale>
          <a:sx n="68" d="100"/>
          <a:sy n="68" d="100"/>
        </p:scale>
        <p:origin x="1229" y="72"/>
      </p:cViewPr>
      <p:guideLst>
        <p:guide orient="horz" pos="3521"/>
        <p:guide pos="982"/>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B5D06-D73B-4EDA-8846-7D723CCF2AA0}" type="datetimeFigureOut">
              <a:rPr lang="zh-CN" altLang="en-US" smtClean="0"/>
              <a:t>2020/6/11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BF436-753F-456A-9B74-08CCB040E2DA}" type="slidenum">
              <a:rPr lang="zh-CN" altLang="en-US" smtClean="0"/>
              <a:t>‹#›</a:t>
            </a:fld>
            <a:endParaRPr lang="zh-CN" altLang="en-US"/>
          </a:p>
        </p:txBody>
      </p:sp>
    </p:spTree>
    <p:extLst>
      <p:ext uri="{BB962C8B-B14F-4D97-AF65-F5344CB8AC3E}">
        <p14:creationId xmlns:p14="http://schemas.microsoft.com/office/powerpoint/2010/main" val="2149714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a:t>
            </a:fld>
            <a:endParaRPr lang="zh-CN" altLang="en-US"/>
          </a:p>
        </p:txBody>
      </p:sp>
    </p:spTree>
    <p:extLst>
      <p:ext uri="{BB962C8B-B14F-4D97-AF65-F5344CB8AC3E}">
        <p14:creationId xmlns:p14="http://schemas.microsoft.com/office/powerpoint/2010/main" val="54401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14</a:t>
            </a:fld>
            <a:endParaRPr lang="zh-CN" altLang="en-US"/>
          </a:p>
        </p:txBody>
      </p:sp>
    </p:spTree>
    <p:extLst>
      <p:ext uri="{BB962C8B-B14F-4D97-AF65-F5344CB8AC3E}">
        <p14:creationId xmlns:p14="http://schemas.microsoft.com/office/powerpoint/2010/main" val="279306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17</a:t>
            </a:fld>
            <a:endParaRPr lang="zh-CN" altLang="en-US"/>
          </a:p>
        </p:txBody>
      </p:sp>
    </p:spTree>
    <p:extLst>
      <p:ext uri="{BB962C8B-B14F-4D97-AF65-F5344CB8AC3E}">
        <p14:creationId xmlns:p14="http://schemas.microsoft.com/office/powerpoint/2010/main" val="4264332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tx1"/>
                </a:solidFill>
                <a:latin typeface="微软雅黑" panose="020B0503020204020204" pitchFamily="34" charset="-122"/>
                <a:ea typeface="微软雅黑" panose="020B0503020204020204" pitchFamily="34" charset="-122"/>
              </a:rPr>
              <a:t>MC</a:t>
            </a:r>
            <a:r>
              <a:rPr lang="zh-CN" altLang="en-US" dirty="0">
                <a:solidFill>
                  <a:schemeClr val="tx1"/>
                </a:solidFill>
                <a:latin typeface="微软雅黑" panose="020B0503020204020204" pitchFamily="34" charset="-122"/>
                <a:ea typeface="微软雅黑" panose="020B0503020204020204" pitchFamily="34" charset="-122"/>
              </a:rPr>
              <a:t>算法的一大思想是，使用三角片来拟合等值面。因为一个体元相对于图像是一个极小的局部，所以穿过该体元的等值面就可以近似由小三角形片来拟合。</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t>所有的 </a:t>
            </a:r>
            <a:r>
              <a:rPr lang="en-US" altLang="zh-CN" dirty="0"/>
              <a:t>256 </a:t>
            </a:r>
            <a:r>
              <a:rPr lang="zh-CN" altLang="en-US" dirty="0"/>
              <a:t>种配置都是这 </a:t>
            </a:r>
            <a:r>
              <a:rPr lang="en-US" altLang="zh-CN" dirty="0"/>
              <a:t>15 </a:t>
            </a:r>
            <a:r>
              <a:rPr lang="zh-CN" altLang="en-US" dirty="0"/>
              <a:t>种基本构型通过旋转，对称变换等操作转变而成。每一种体元配置中的等值面都是由若干个三角形片构成。针对这些有限的三角片分布情况，可以制作一个表来表示 </a:t>
            </a:r>
            <a:r>
              <a:rPr lang="en-US" altLang="zh-CN" dirty="0"/>
              <a:t>256 </a:t>
            </a:r>
            <a:r>
              <a:rPr lang="zh-CN" altLang="en-US" dirty="0"/>
              <a:t>种配置对应的的三角形情况。该表一共有</a:t>
            </a:r>
            <a:r>
              <a:rPr lang="en-US" altLang="zh-CN" dirty="0"/>
              <a:t>256 </a:t>
            </a:r>
            <a:r>
              <a:rPr lang="zh-CN" altLang="en-US" dirty="0"/>
              <a:t>行，每行表示该体元配置下三角形的情况。</a:t>
            </a:r>
          </a:p>
        </p:txBody>
      </p:sp>
      <p:sp>
        <p:nvSpPr>
          <p:cNvPr id="4" name="灯片编号占位符 3"/>
          <p:cNvSpPr>
            <a:spLocks noGrp="1"/>
          </p:cNvSpPr>
          <p:nvPr>
            <p:ph type="sldNum" sz="quarter" idx="5"/>
          </p:nvPr>
        </p:nvSpPr>
        <p:spPr/>
        <p:txBody>
          <a:bodyPr/>
          <a:lstStyle/>
          <a:p>
            <a:fld id="{2F9BF436-753F-456A-9B74-08CCB040E2DA}" type="slidenum">
              <a:rPr lang="zh-CN" altLang="en-US" smtClean="0"/>
              <a:t>18</a:t>
            </a:fld>
            <a:endParaRPr lang="zh-CN" altLang="en-US"/>
          </a:p>
        </p:txBody>
      </p:sp>
    </p:spTree>
    <p:extLst>
      <p:ext uri="{BB962C8B-B14F-4D97-AF65-F5344CB8AC3E}">
        <p14:creationId xmlns:p14="http://schemas.microsoft.com/office/powerpoint/2010/main" val="2445993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19</a:t>
            </a:fld>
            <a:endParaRPr lang="zh-CN" altLang="en-US"/>
          </a:p>
        </p:txBody>
      </p:sp>
    </p:spTree>
    <p:extLst>
      <p:ext uri="{BB962C8B-B14F-4D97-AF65-F5344CB8AC3E}">
        <p14:creationId xmlns:p14="http://schemas.microsoft.com/office/powerpoint/2010/main" val="1950367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20</a:t>
            </a:fld>
            <a:endParaRPr lang="zh-CN" altLang="en-US"/>
          </a:p>
        </p:txBody>
      </p:sp>
    </p:spTree>
    <p:extLst>
      <p:ext uri="{BB962C8B-B14F-4D97-AF65-F5344CB8AC3E}">
        <p14:creationId xmlns:p14="http://schemas.microsoft.com/office/powerpoint/2010/main" val="743483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21</a:t>
            </a:fld>
            <a:endParaRPr lang="zh-CN" altLang="en-US"/>
          </a:p>
        </p:txBody>
      </p:sp>
    </p:spTree>
    <p:extLst>
      <p:ext uri="{BB962C8B-B14F-4D97-AF65-F5344CB8AC3E}">
        <p14:creationId xmlns:p14="http://schemas.microsoft.com/office/powerpoint/2010/main" val="1156648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22</a:t>
            </a:fld>
            <a:endParaRPr lang="zh-CN" altLang="en-US"/>
          </a:p>
        </p:txBody>
      </p:sp>
    </p:spTree>
    <p:extLst>
      <p:ext uri="{BB962C8B-B14F-4D97-AF65-F5344CB8AC3E}">
        <p14:creationId xmlns:p14="http://schemas.microsoft.com/office/powerpoint/2010/main" val="1147497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23</a:t>
            </a:fld>
            <a:endParaRPr lang="zh-CN" altLang="en-US"/>
          </a:p>
        </p:txBody>
      </p:sp>
    </p:spTree>
    <p:extLst>
      <p:ext uri="{BB962C8B-B14F-4D97-AF65-F5344CB8AC3E}">
        <p14:creationId xmlns:p14="http://schemas.microsoft.com/office/powerpoint/2010/main" val="63243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24</a:t>
            </a:fld>
            <a:endParaRPr lang="zh-CN" altLang="en-US"/>
          </a:p>
        </p:txBody>
      </p:sp>
    </p:spTree>
    <p:extLst>
      <p:ext uri="{BB962C8B-B14F-4D97-AF65-F5344CB8AC3E}">
        <p14:creationId xmlns:p14="http://schemas.microsoft.com/office/powerpoint/2010/main" val="438011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25</a:t>
            </a:fld>
            <a:endParaRPr lang="zh-CN" altLang="en-US"/>
          </a:p>
        </p:txBody>
      </p:sp>
    </p:spTree>
    <p:extLst>
      <p:ext uri="{BB962C8B-B14F-4D97-AF65-F5344CB8AC3E}">
        <p14:creationId xmlns:p14="http://schemas.microsoft.com/office/powerpoint/2010/main" val="4204151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a:t>
            </a:fld>
            <a:endParaRPr lang="zh-CN" altLang="en-US"/>
          </a:p>
        </p:txBody>
      </p:sp>
    </p:spTree>
    <p:extLst>
      <p:ext uri="{BB962C8B-B14F-4D97-AF65-F5344CB8AC3E}">
        <p14:creationId xmlns:p14="http://schemas.microsoft.com/office/powerpoint/2010/main" val="427570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06568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因此我们可以从体元的访问方式入手，尽可能减少对体元的访问次数。</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8182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点云数据的三维曲面重建只有对现实事物的表面进行重建才是有意义的。</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0340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58333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0226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52472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46519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91903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34</a:t>
            </a:fld>
            <a:endParaRPr lang="zh-CN" altLang="en-US"/>
          </a:p>
        </p:txBody>
      </p:sp>
    </p:spTree>
    <p:extLst>
      <p:ext uri="{BB962C8B-B14F-4D97-AF65-F5344CB8AC3E}">
        <p14:creationId xmlns:p14="http://schemas.microsoft.com/office/powerpoint/2010/main" val="4220301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35</a:t>
            </a:fld>
            <a:endParaRPr lang="zh-CN" altLang="en-US"/>
          </a:p>
        </p:txBody>
      </p:sp>
    </p:spTree>
    <p:extLst>
      <p:ext uri="{BB962C8B-B14F-4D97-AF65-F5344CB8AC3E}">
        <p14:creationId xmlns:p14="http://schemas.microsoft.com/office/powerpoint/2010/main" val="422080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a:t>
            </a:fld>
            <a:endParaRPr lang="zh-CN" altLang="en-US"/>
          </a:p>
        </p:txBody>
      </p:sp>
    </p:spTree>
    <p:extLst>
      <p:ext uri="{BB962C8B-B14F-4D97-AF65-F5344CB8AC3E}">
        <p14:creationId xmlns:p14="http://schemas.microsoft.com/office/powerpoint/2010/main" val="234975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36</a:t>
            </a:fld>
            <a:endParaRPr lang="zh-CN" altLang="en-US"/>
          </a:p>
        </p:txBody>
      </p:sp>
    </p:spTree>
    <p:extLst>
      <p:ext uri="{BB962C8B-B14F-4D97-AF65-F5344CB8AC3E}">
        <p14:creationId xmlns:p14="http://schemas.microsoft.com/office/powerpoint/2010/main" val="1246779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37</a:t>
            </a:fld>
            <a:endParaRPr lang="zh-CN" altLang="en-US"/>
          </a:p>
        </p:txBody>
      </p:sp>
    </p:spTree>
    <p:extLst>
      <p:ext uri="{BB962C8B-B14F-4D97-AF65-F5344CB8AC3E}">
        <p14:creationId xmlns:p14="http://schemas.microsoft.com/office/powerpoint/2010/main" val="1597206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38</a:t>
            </a:fld>
            <a:endParaRPr lang="zh-CN" altLang="en-US"/>
          </a:p>
        </p:txBody>
      </p:sp>
    </p:spTree>
    <p:extLst>
      <p:ext uri="{BB962C8B-B14F-4D97-AF65-F5344CB8AC3E}">
        <p14:creationId xmlns:p14="http://schemas.microsoft.com/office/powerpoint/2010/main" val="299379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39</a:t>
            </a:fld>
            <a:endParaRPr lang="zh-CN" altLang="en-US"/>
          </a:p>
        </p:txBody>
      </p:sp>
    </p:spTree>
    <p:extLst>
      <p:ext uri="{BB962C8B-B14F-4D97-AF65-F5344CB8AC3E}">
        <p14:creationId xmlns:p14="http://schemas.microsoft.com/office/powerpoint/2010/main" val="527846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40</a:t>
            </a:fld>
            <a:endParaRPr lang="zh-CN" altLang="en-US"/>
          </a:p>
        </p:txBody>
      </p:sp>
    </p:spTree>
    <p:extLst>
      <p:ext uri="{BB962C8B-B14F-4D97-AF65-F5344CB8AC3E}">
        <p14:creationId xmlns:p14="http://schemas.microsoft.com/office/powerpoint/2010/main" val="1915219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41</a:t>
            </a:fld>
            <a:endParaRPr lang="zh-CN" altLang="en-US"/>
          </a:p>
        </p:txBody>
      </p:sp>
    </p:spTree>
    <p:extLst>
      <p:ext uri="{BB962C8B-B14F-4D97-AF65-F5344CB8AC3E}">
        <p14:creationId xmlns:p14="http://schemas.microsoft.com/office/powerpoint/2010/main" val="1796290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42</a:t>
            </a:fld>
            <a:endParaRPr lang="zh-CN" altLang="en-US"/>
          </a:p>
        </p:txBody>
      </p:sp>
    </p:spTree>
    <p:extLst>
      <p:ext uri="{BB962C8B-B14F-4D97-AF65-F5344CB8AC3E}">
        <p14:creationId xmlns:p14="http://schemas.microsoft.com/office/powerpoint/2010/main" val="1111091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43</a:t>
            </a:fld>
            <a:endParaRPr lang="zh-CN" altLang="en-US"/>
          </a:p>
        </p:txBody>
      </p:sp>
    </p:spTree>
    <p:extLst>
      <p:ext uri="{BB962C8B-B14F-4D97-AF65-F5344CB8AC3E}">
        <p14:creationId xmlns:p14="http://schemas.microsoft.com/office/powerpoint/2010/main" val="1475365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8519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4035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8</a:t>
            </a:fld>
            <a:endParaRPr lang="zh-CN" altLang="en-US"/>
          </a:p>
        </p:txBody>
      </p:sp>
    </p:spTree>
    <p:extLst>
      <p:ext uri="{BB962C8B-B14F-4D97-AF65-F5344CB8AC3E}">
        <p14:creationId xmlns:p14="http://schemas.microsoft.com/office/powerpoint/2010/main" val="3794379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95279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由于这类点云数据庞大，对内存需求极高。因此需要研究新的数据组织方式。</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受益于</a:t>
            </a:r>
            <a:r>
              <a:rPr lang="en-US" altLang="zh-CN" sz="1200" kern="1200" dirty="0">
                <a:solidFill>
                  <a:schemeClr val="tx1"/>
                </a:solidFill>
                <a:effectLst/>
                <a:latin typeface="+mn-lt"/>
                <a:ea typeface="+mn-ea"/>
                <a:cs typeface="+mn-cs"/>
              </a:rPr>
              <a:t>GPU</a:t>
            </a:r>
            <a:r>
              <a:rPr lang="zh-CN" altLang="zh-CN" sz="1200" kern="1200" dirty="0">
                <a:solidFill>
                  <a:schemeClr val="tx1"/>
                </a:solidFill>
                <a:effectLst/>
                <a:latin typeface="+mn-lt"/>
                <a:ea typeface="+mn-ea"/>
                <a:cs typeface="+mn-cs"/>
              </a:rPr>
              <a:t>的强大计算能力，程序耗时将进一步减少。</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BF436-753F-456A-9B74-08CCB040E2D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1441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9</a:t>
            </a:fld>
            <a:endParaRPr lang="zh-CN" altLang="en-US"/>
          </a:p>
        </p:txBody>
      </p:sp>
    </p:spTree>
    <p:extLst>
      <p:ext uri="{BB962C8B-B14F-4D97-AF65-F5344CB8AC3E}">
        <p14:creationId xmlns:p14="http://schemas.microsoft.com/office/powerpoint/2010/main" val="286368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lnSpc>
                <a:spcPct val="110000"/>
              </a:lnSpc>
            </a:pPr>
            <a:r>
              <a:rPr lang="zh-CN" altLang="en-US" dirty="0">
                <a:solidFill>
                  <a:prstClr val="black"/>
                </a:solidFill>
                <a:latin typeface="微软雅黑" panose="020B0503020204020204" pitchFamily="34" charset="-122"/>
                <a:ea typeface="微软雅黑" panose="020B0503020204020204" pitchFamily="34" charset="-122"/>
              </a:rPr>
              <a:t>一</a:t>
            </a:r>
            <a:r>
              <a:rPr lang="en-US" altLang="zh-CN" dirty="0">
                <a:solidFill>
                  <a:prstClr val="black"/>
                </a:solidFill>
                <a:latin typeface="微软雅黑" panose="020B0503020204020204" pitchFamily="34" charset="-122"/>
                <a:ea typeface="微软雅黑" panose="020B0503020204020204" pitchFamily="34" charset="-122"/>
              </a:rPr>
              <a:t>. </a:t>
            </a:r>
            <a:r>
              <a:rPr lang="zh-CN" altLang="zh-CN" dirty="0">
                <a:solidFill>
                  <a:prstClr val="black"/>
                </a:solidFill>
                <a:latin typeface="微软雅黑" panose="020B0503020204020204" pitchFamily="34" charset="-122"/>
                <a:ea typeface="微软雅黑" panose="020B0503020204020204" pitchFamily="34" charset="-122"/>
              </a:rPr>
              <a:t>贪婪搜索较为准确，但计算量极高；基于全局特征的方法描述整个三维模型形状的特征，限制较多；基于局部特征的方法描述特征点邻近区域的特征，使用较为广泛。</a:t>
            </a:r>
            <a:endParaRPr lang="en-US" altLang="zh-CN" dirty="0">
              <a:solidFill>
                <a:prstClr val="black"/>
              </a:solidFill>
              <a:latin typeface="微软雅黑" panose="020B0503020204020204" pitchFamily="34" charset="-122"/>
              <a:ea typeface="微软雅黑" panose="020B0503020204020204" pitchFamily="34" charset="-122"/>
            </a:endParaRPr>
          </a:p>
          <a:p>
            <a:pPr lvl="0" algn="l">
              <a:lnSpc>
                <a:spcPct val="11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目前使用最多的精确匹配算法是</a:t>
            </a:r>
            <a:r>
              <a:rPr lang="en-US" altLang="zh-CN" dirty="0">
                <a:solidFill>
                  <a:prstClr val="black"/>
                </a:solidFill>
                <a:latin typeface="微软雅黑" panose="020B0503020204020204" pitchFamily="34" charset="-122"/>
                <a:ea typeface="微软雅黑" panose="020B0503020204020204" pitchFamily="34" charset="-122"/>
              </a:rPr>
              <a:t>1992 </a:t>
            </a:r>
            <a:r>
              <a:rPr lang="zh-CN" altLang="zh-CN" dirty="0">
                <a:solidFill>
                  <a:prstClr val="black"/>
                </a:solidFill>
                <a:latin typeface="微软雅黑" panose="020B0503020204020204" pitchFamily="34" charset="-122"/>
                <a:ea typeface="微软雅黑" panose="020B0503020204020204" pitchFamily="34" charset="-122"/>
              </a:rPr>
              <a:t>年提出来的</a:t>
            </a:r>
            <a:r>
              <a:rPr lang="en-US" altLang="zh-CN" dirty="0">
                <a:solidFill>
                  <a:prstClr val="black"/>
                </a:solidFill>
                <a:latin typeface="微软雅黑" panose="020B0503020204020204" pitchFamily="34" charset="-122"/>
                <a:ea typeface="微软雅黑" panose="020B0503020204020204" pitchFamily="34" charset="-122"/>
              </a:rPr>
              <a:t> ICP </a:t>
            </a:r>
            <a:r>
              <a:rPr lang="zh-CN" altLang="zh-CN" dirty="0">
                <a:solidFill>
                  <a:prstClr val="black"/>
                </a:solidFill>
                <a:latin typeface="微软雅黑" panose="020B0503020204020204" pitchFamily="34" charset="-122"/>
                <a:ea typeface="微软雅黑" panose="020B0503020204020204" pitchFamily="34" charset="-122"/>
              </a:rPr>
              <a:t>算法</a:t>
            </a:r>
            <a:r>
              <a:rPr lang="zh-CN" altLang="en-US" dirty="0">
                <a:solidFill>
                  <a:prstClr val="black"/>
                </a:solidFill>
                <a:latin typeface="微软雅黑" panose="020B0503020204020204" pitchFamily="34" charset="-122"/>
                <a:ea typeface="微软雅黑" panose="020B0503020204020204" pitchFamily="34" charset="-122"/>
              </a:rPr>
              <a:t>。</a:t>
            </a:r>
            <a:endParaRPr lang="zh-CN" altLang="en-US" sz="11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10</a:t>
            </a:fld>
            <a:endParaRPr lang="zh-CN" altLang="en-US"/>
          </a:p>
        </p:txBody>
      </p:sp>
    </p:spTree>
    <p:extLst>
      <p:ext uri="{BB962C8B-B14F-4D97-AF65-F5344CB8AC3E}">
        <p14:creationId xmlns:p14="http://schemas.microsoft.com/office/powerpoint/2010/main" val="345267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11</a:t>
            </a:fld>
            <a:endParaRPr lang="zh-CN" altLang="en-US"/>
          </a:p>
        </p:txBody>
      </p:sp>
    </p:spTree>
    <p:extLst>
      <p:ext uri="{BB962C8B-B14F-4D97-AF65-F5344CB8AC3E}">
        <p14:creationId xmlns:p14="http://schemas.microsoft.com/office/powerpoint/2010/main" val="326311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9BF436-753F-456A-9B74-08CCB040E2DA}" type="slidenum">
              <a:rPr lang="zh-CN" altLang="en-US" smtClean="0"/>
              <a:t>12</a:t>
            </a:fld>
            <a:endParaRPr lang="zh-CN" altLang="en-US"/>
          </a:p>
        </p:txBody>
      </p:sp>
    </p:spTree>
    <p:extLst>
      <p:ext uri="{BB962C8B-B14F-4D97-AF65-F5344CB8AC3E}">
        <p14:creationId xmlns:p14="http://schemas.microsoft.com/office/powerpoint/2010/main" val="4166494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三维可视化的目的就是让人们从屏幕上看到三维图像中有什么东西。过去由于技术的限制，得到了三维图像的数据，只能将其以二维图像的形式展示给人看，这样显然不够直观。随着计算机科学的发展，为三维物体建模并实时渲染变成显示三维物体的主流方法，而过去切片显示的方式则逐渐被边缘化。</a:t>
            </a:r>
            <a:endParaRPr lang="en-US" altLang="zh-CN" dirty="0"/>
          </a:p>
          <a:p>
            <a:r>
              <a:rPr lang="en-US" altLang="zh-CN" dirty="0"/>
              <a:t>	</a:t>
            </a:r>
            <a:r>
              <a:rPr lang="zh-CN" altLang="en-US" dirty="0"/>
              <a:t>由计算机图形学的知识我们可以知道，想显示三维图像中的内容，可以对这个“内容”的表面建立一个三角形网格模型。一旦得到了这个三角网格，那么渲染它就能够在屏幕上看到想要的内容，同时可以调节视角进行全方位的观察。</a:t>
            </a:r>
            <a:endParaRPr lang="en-US" altLang="zh-CN" dirty="0"/>
          </a:p>
          <a:p>
            <a:r>
              <a:rPr lang="en-US" altLang="zh-CN" dirty="0"/>
              <a:t>	</a:t>
            </a:r>
            <a:r>
              <a:rPr lang="zh-CN" altLang="en-US" dirty="0"/>
              <a:t>体绘制的特点是能更加清楚的表现体数据内部细节，但是这种算法一般对计算机的压力也会比较大。</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F9BF436-753F-456A-9B74-08CCB040E2DA}" type="slidenum">
              <a:rPr lang="zh-CN" altLang="en-US" smtClean="0"/>
              <a:t>13</a:t>
            </a:fld>
            <a:endParaRPr lang="zh-CN" altLang="en-US"/>
          </a:p>
        </p:txBody>
      </p:sp>
    </p:spTree>
    <p:extLst>
      <p:ext uri="{BB962C8B-B14F-4D97-AF65-F5344CB8AC3E}">
        <p14:creationId xmlns:p14="http://schemas.microsoft.com/office/powerpoint/2010/main" val="3093885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0AF18-58CE-4F05-BA9F-C6EE1F2F130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1C433B3-1ED6-4C52-9EE6-2784DE0668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E9357F-7DB0-472D-8E50-38A96F12B353}"/>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A9239792-DE9B-4A6D-97D1-C3F1516032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9BA935-7CF3-4A27-8CA3-026BBAB76FF1}"/>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48873271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D8D3D-C5DC-485D-91BE-69BAF47DC89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0BB76E-D3E5-45E0-9648-43F53EE09BA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F79223-07A4-49E4-919D-C12DCEF50C55}"/>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DA92C8E6-66F5-4E2A-971F-98A24BFCAB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C0DF9E-5B0C-4B3E-BEB2-A585F3924AD6}"/>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32400867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FA791E-3673-49C6-BF6A-F9B66CE1B1F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A04C14-8891-4FBB-9597-4BAF9742BBF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B0F69AA-4881-4903-93CA-86DA42B5243D}"/>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1CA99570-D2B7-4328-A74F-894F21F4AD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06B877-10D0-4BF5-B053-906BCFD1A614}"/>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34685791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3281818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3535967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1881097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7F4C08C-16A6-46D2-A701-99A4343647E5}"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1104512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2"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7F4C08C-16A6-46D2-A701-99A4343647E5}" type="datetimeFigureOut">
              <a:rPr lang="en-US" smtClean="0"/>
              <a:t>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2689841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7F4C08C-16A6-46D2-A701-99A4343647E5}"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3787935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F4C08C-16A6-46D2-A701-99A4343647E5}" type="datetimeFigureOut">
              <a:rPr lang="en-US" smtClean="0"/>
              <a:t>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144684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F4C08C-16A6-46D2-A701-99A4343647E5}"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365507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D6F0FD-3880-4D42-B9D7-544D652659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2828D0-6021-49F7-AAA0-8832B9AB3A2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4089D9-128F-48F9-AF74-01541F658AB5}"/>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FD7E777D-AF0E-4FE5-B0F9-A2200C0CB4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4074BD-0945-4116-861C-2974BD1CCD58}"/>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427531781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F4C08C-16A6-46D2-A701-99A4343647E5}"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4265424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774816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36529860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3961567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833020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1375338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7F4C08C-16A6-46D2-A701-99A4343647E5}"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7658922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2"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7F4C08C-16A6-46D2-A701-99A4343647E5}" type="datetimeFigureOut">
              <a:rPr lang="en-US" smtClean="0"/>
              <a:t>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149615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7F4C08C-16A6-46D2-A701-99A4343647E5}"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3875189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F4C08C-16A6-46D2-A701-99A4343647E5}" type="datetimeFigureOut">
              <a:rPr lang="en-US" smtClean="0"/>
              <a:t>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871915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641A3-FB69-404E-B19B-C8F30C5E510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A2D7BA-7E0F-4FB0-8114-0F8CA04F25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F3F6F18-25F2-4EF5-AF0A-D7A1257BC43A}"/>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A267D3C1-EAE7-403C-8705-B181FA6195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D0D348-350C-4332-BCF0-43FD489C87D1}"/>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11260431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F4C08C-16A6-46D2-A701-99A4343647E5}"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3709024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F4C08C-16A6-46D2-A701-99A4343647E5}"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1196187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3845889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F4C08C-16A6-46D2-A701-99A4343647E5}"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5EC36-BBA6-4CEC-97C5-4FC716B526F2}" type="slidenum">
              <a:rPr lang="en-US" smtClean="0"/>
              <a:t>‹#›</a:t>
            </a:fld>
            <a:endParaRPr lang="en-US"/>
          </a:p>
        </p:txBody>
      </p:sp>
    </p:spTree>
    <p:extLst>
      <p:ext uri="{BB962C8B-B14F-4D97-AF65-F5344CB8AC3E}">
        <p14:creationId xmlns:p14="http://schemas.microsoft.com/office/powerpoint/2010/main" val="2488314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31302190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18544147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34769025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29765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9512399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1667861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F064E-4162-42A0-A7C5-24D1F1BD9C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41875C-4E32-4A88-B544-816065736B2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AFF3468-F3A1-4AA9-BB40-1206BB83F52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74B68AA-FCF7-4965-9DAA-C1BE422887E8}"/>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6" name="页脚占位符 5">
            <a:extLst>
              <a:ext uri="{FF2B5EF4-FFF2-40B4-BE49-F238E27FC236}">
                <a16:creationId xmlns:a16="http://schemas.microsoft.com/office/drawing/2014/main" id="{CE379EE5-2007-4CD9-A501-C9A8C2C811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DAB648-7A49-4BEE-9BDA-32C62BF079E5}"/>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38627372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703745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42161477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40042183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28011187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50AE54-2F64-49F8-9793-1BBC361A06B6}" type="datetimeFigureOut">
              <a:rPr lang="zh-CN" altLang="en-US" smtClean="0"/>
              <a:pPr/>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46973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D48E7-29A7-4EA6-B362-04D87CB318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BA5473B-CE19-4FE7-AAFF-6BE6DAE2DC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79F9CAD-6561-4249-A68C-FCCB547117E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AB076BD-244D-446E-BDF6-9C7E664228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D757E8D-D5E4-4316-A8E5-07A4CC35CB0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F29F930-2774-440F-A0E0-22E4C02ED934}"/>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8" name="页脚占位符 7">
            <a:extLst>
              <a:ext uri="{FF2B5EF4-FFF2-40B4-BE49-F238E27FC236}">
                <a16:creationId xmlns:a16="http://schemas.microsoft.com/office/drawing/2014/main" id="{130EAA27-9AB1-4C61-9EBD-0CBD143D0AD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BBC60F8-DC79-4658-B5BD-1E4F15751CF3}"/>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29236038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F4F87-6F1D-4A74-9FB5-6C8C8A992BB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B11C02-0E0D-4178-8DD1-80C03DF11574}"/>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4" name="页脚占位符 3">
            <a:extLst>
              <a:ext uri="{FF2B5EF4-FFF2-40B4-BE49-F238E27FC236}">
                <a16:creationId xmlns:a16="http://schemas.microsoft.com/office/drawing/2014/main" id="{E89BE31C-CC3D-4627-BBBC-DD485B8C9F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A758BC-D4E3-4F0C-8309-AE1FEA4BEE87}"/>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290094626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B85CCC-FE18-4430-918F-87D530F01D63}"/>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3" name="页脚占位符 2">
            <a:extLst>
              <a:ext uri="{FF2B5EF4-FFF2-40B4-BE49-F238E27FC236}">
                <a16:creationId xmlns:a16="http://schemas.microsoft.com/office/drawing/2014/main" id="{97D54F93-78A1-4E66-8BEA-A5E33477DD3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A232097-CD41-4580-8753-2062101AF1C8}"/>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262289555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1ACB6-B67B-49A2-B9AB-9FA26A2F1C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1BC960F-C1A6-4F35-97CF-058060EC1D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269E2B2-2E45-4B53-8770-DAAA3FF35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0B823C7-475A-4149-A4A6-4AAD02AE76FD}"/>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6" name="页脚占位符 5">
            <a:extLst>
              <a:ext uri="{FF2B5EF4-FFF2-40B4-BE49-F238E27FC236}">
                <a16:creationId xmlns:a16="http://schemas.microsoft.com/office/drawing/2014/main" id="{BD197402-975A-4983-858C-06CE68B6A7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8A9E3F-B7A3-4775-B2D7-1ECBC354DBD3}"/>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387931303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58C93D-E3E9-48DC-9AC9-AFE17F45883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EDBFE5-CACE-405B-A3BD-6F17CD1D27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0DF3F4-F363-4B58-B6EE-9C7350BBB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62E2AB9-6BF3-4EA9-AB90-FD2B9A022034}"/>
              </a:ext>
            </a:extLst>
          </p:cNvPr>
          <p:cNvSpPr>
            <a:spLocks noGrp="1"/>
          </p:cNvSpPr>
          <p:nvPr>
            <p:ph type="dt" sz="half" idx="10"/>
          </p:nvPr>
        </p:nvSpPr>
        <p:spPr/>
        <p:txBody>
          <a:bodyPr/>
          <a:lstStyle/>
          <a:p>
            <a:fld id="{26DF5CD1-7248-4710-84A0-50D3385664BC}" type="datetimeFigureOut">
              <a:rPr lang="zh-CN" altLang="en-US" smtClean="0"/>
              <a:t>2020/6/11</a:t>
            </a:fld>
            <a:endParaRPr lang="zh-CN" altLang="en-US"/>
          </a:p>
        </p:txBody>
      </p:sp>
      <p:sp>
        <p:nvSpPr>
          <p:cNvPr id="6" name="页脚占位符 5">
            <a:extLst>
              <a:ext uri="{FF2B5EF4-FFF2-40B4-BE49-F238E27FC236}">
                <a16:creationId xmlns:a16="http://schemas.microsoft.com/office/drawing/2014/main" id="{EC879001-292C-415D-81FC-30940ABA00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E3F01A-2D17-413A-AEBF-59F0F63AD62A}"/>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400198126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7D1548-A9E3-48F0-886D-DB04E208D4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5F064B-552D-4AE6-AB4F-287C083587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63B3C37-D1E1-48D0-85E2-F034D5A2A3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DF5CD1-7248-4710-84A0-50D3385664BC}"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8E9167CD-33FD-44E7-B7DE-B5D36E072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681AD-A3FF-483D-8624-630289DFAB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2901588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4C08C-16A6-46D2-A701-99A4343647E5}" type="datetimeFigureOut">
              <a:rPr lang="en-US" smtClean="0"/>
              <a:t>6/11/2020</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5EC36-BBA6-4CEC-97C5-4FC716B526F2}" type="slidenum">
              <a:rPr lang="en-US" smtClean="0"/>
              <a:t>‹#›</a:t>
            </a:fld>
            <a:endParaRPr lang="en-US"/>
          </a:p>
        </p:txBody>
      </p:sp>
    </p:spTree>
    <p:extLst>
      <p:ext uri="{BB962C8B-B14F-4D97-AF65-F5344CB8AC3E}">
        <p14:creationId xmlns:p14="http://schemas.microsoft.com/office/powerpoint/2010/main" val="902962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4C08C-16A6-46D2-A701-99A4343647E5}" type="datetimeFigureOut">
              <a:rPr lang="en-US" smtClean="0"/>
              <a:t>6/11/2020</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5EC36-BBA6-4CEC-97C5-4FC716B526F2}" type="slidenum">
              <a:rPr lang="en-US" smtClean="0"/>
              <a:t>‹#›</a:t>
            </a:fld>
            <a:endParaRPr lang="en-US"/>
          </a:p>
        </p:txBody>
      </p:sp>
    </p:spTree>
    <p:extLst>
      <p:ext uri="{BB962C8B-B14F-4D97-AF65-F5344CB8AC3E}">
        <p14:creationId xmlns:p14="http://schemas.microsoft.com/office/powerpoint/2010/main" val="23885397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0AE54-2F64-49F8-9793-1BBC361A06B6}" type="datetimeFigureOut">
              <a:rPr lang="zh-CN" altLang="en-US" smtClean="0"/>
              <a:pPr/>
              <a:t>2020/6/11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7DA4F-5F40-46C8-9410-A58FE31708EF}" type="slidenum">
              <a:rPr lang="zh-CN" altLang="en-US" smtClean="0"/>
              <a:pPr/>
              <a:t>‹#›</a:t>
            </a:fld>
            <a:endParaRPr lang="zh-CN" altLang="en-US"/>
          </a:p>
        </p:txBody>
      </p:sp>
    </p:spTree>
    <p:extLst>
      <p:ext uri="{BB962C8B-B14F-4D97-AF65-F5344CB8AC3E}">
        <p14:creationId xmlns:p14="http://schemas.microsoft.com/office/powerpoint/2010/main" val="2945080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3.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F5124-437F-4DC9-A93F-18852045EAEA}"/>
              </a:ext>
            </a:extLst>
          </p:cNvPr>
          <p:cNvSpPr>
            <a:spLocks noGrp="1"/>
          </p:cNvSpPr>
          <p:nvPr>
            <p:ph type="ctrTitle"/>
          </p:nvPr>
        </p:nvSpPr>
        <p:spPr>
          <a:xfrm>
            <a:off x="1518360" y="2382332"/>
            <a:ext cx="9144000" cy="2499862"/>
          </a:xfrm>
        </p:spPr>
        <p:txBody>
          <a:bodyPr>
            <a:normAutofit fontScale="90000"/>
          </a:bodyPr>
          <a:lstStyle/>
          <a:p>
            <a:br>
              <a:rPr lang="en-US" altLang="zh-CN" dirty="0">
                <a:solidFill>
                  <a:schemeClr val="accent3"/>
                </a:solidFill>
                <a:latin typeface="+mn-lt"/>
                <a:ea typeface="+mn-ea"/>
                <a:cs typeface="+mn-ea"/>
                <a:sym typeface="+mn-lt"/>
              </a:rPr>
            </a:br>
            <a:br>
              <a:rPr lang="en-US" altLang="zh-CN" dirty="0">
                <a:solidFill>
                  <a:schemeClr val="accent3"/>
                </a:solidFill>
                <a:latin typeface="+mn-lt"/>
                <a:ea typeface="+mn-ea"/>
                <a:cs typeface="+mn-ea"/>
                <a:sym typeface="+mn-lt"/>
              </a:rPr>
            </a:br>
            <a:br>
              <a:rPr lang="en-US" altLang="zh-CN" dirty="0">
                <a:solidFill>
                  <a:schemeClr val="accent3"/>
                </a:solidFill>
                <a:latin typeface="+mn-lt"/>
                <a:ea typeface="+mn-ea"/>
                <a:cs typeface="+mn-ea"/>
                <a:sym typeface="+mn-lt"/>
              </a:rPr>
            </a:br>
            <a:br>
              <a:rPr lang="en-US" altLang="zh-CN" dirty="0">
                <a:solidFill>
                  <a:schemeClr val="accent3"/>
                </a:solidFill>
                <a:latin typeface="+mn-lt"/>
                <a:ea typeface="+mn-ea"/>
                <a:cs typeface="+mn-ea"/>
                <a:sym typeface="+mn-lt"/>
              </a:rPr>
            </a:br>
            <a:br>
              <a:rPr lang="en-US" altLang="zh-CN" dirty="0">
                <a:solidFill>
                  <a:schemeClr val="accent3"/>
                </a:solidFill>
                <a:latin typeface="+mn-lt"/>
                <a:ea typeface="+mn-ea"/>
                <a:cs typeface="+mn-ea"/>
                <a:sym typeface="+mn-lt"/>
              </a:rPr>
            </a:br>
            <a:r>
              <a:rPr lang="zh-CN" altLang="en-US" dirty="0">
                <a:solidFill>
                  <a:schemeClr val="accent3"/>
                </a:solidFill>
                <a:latin typeface="微软雅黑" panose="020B0503020204020204" pitchFamily="34" charset="-122"/>
                <a:ea typeface="微软雅黑" panose="020B0503020204020204" pitchFamily="34" charset="-122"/>
                <a:cs typeface="+mn-ea"/>
                <a:sym typeface="+mn-lt"/>
              </a:rPr>
              <a:t>点云数据实时渲染技术</a:t>
            </a:r>
            <a:br>
              <a:rPr lang="en-US" altLang="zh-CN" dirty="0">
                <a:solidFill>
                  <a:schemeClr val="accent3"/>
                </a:solidFill>
                <a:latin typeface="微软雅黑" panose="020B0503020204020204" pitchFamily="34" charset="-122"/>
                <a:ea typeface="微软雅黑" panose="020B0503020204020204" pitchFamily="34" charset="-122"/>
                <a:cs typeface="+mn-ea"/>
                <a:sym typeface="+mn-lt"/>
              </a:rPr>
            </a:br>
            <a:r>
              <a:rPr lang="zh-CN" altLang="en-US" dirty="0">
                <a:solidFill>
                  <a:schemeClr val="accent3"/>
                </a:solidFill>
                <a:latin typeface="微软雅黑" panose="020B0503020204020204" pitchFamily="34" charset="-122"/>
                <a:ea typeface="微软雅黑" panose="020B0503020204020204" pitchFamily="34" charset="-122"/>
                <a:cs typeface="+mn-ea"/>
                <a:sym typeface="+mn-lt"/>
              </a:rPr>
              <a:t>研究与实现</a:t>
            </a:r>
            <a:br>
              <a:rPr lang="en-US" altLang="zh-CN" spc="600" dirty="0">
                <a:solidFill>
                  <a:schemeClr val="accent3"/>
                </a:solidFill>
                <a:cs typeface="+mn-ea"/>
                <a:sym typeface="+mn-lt"/>
              </a:rPr>
            </a:br>
            <a:endParaRPr lang="zh-CN" altLang="en-US" dirty="0">
              <a:solidFill>
                <a:schemeClr val="accent3"/>
              </a:solidFill>
              <a:latin typeface="+mn-lt"/>
              <a:ea typeface="+mn-ea"/>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6717" y="394668"/>
            <a:ext cx="1698565" cy="1698565"/>
          </a:xfrm>
          <a:prstGeom prst="rect">
            <a:avLst/>
          </a:prstGeom>
        </p:spPr>
      </p:pic>
      <p:sp>
        <p:nvSpPr>
          <p:cNvPr id="10" name="图文框 9">
            <a:extLst>
              <a:ext uri="{FF2B5EF4-FFF2-40B4-BE49-F238E27FC236}">
                <a16:creationId xmlns:a16="http://schemas.microsoft.com/office/drawing/2014/main" id="{0CDDA386-E21F-4F9B-8A89-D9A20FB2ACE9}"/>
              </a:ext>
            </a:extLst>
          </p:cNvPr>
          <p:cNvSpPr/>
          <p:nvPr/>
        </p:nvSpPr>
        <p:spPr>
          <a:xfrm>
            <a:off x="120316" y="105569"/>
            <a:ext cx="11940088" cy="6661943"/>
          </a:xfrm>
          <a:prstGeom prst="frame">
            <a:avLst>
              <a:gd name="adj1" fmla="val 94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 name="文本框 15">
            <a:extLst>
              <a:ext uri="{FF2B5EF4-FFF2-40B4-BE49-F238E27FC236}">
                <a16:creationId xmlns:a16="http://schemas.microsoft.com/office/drawing/2014/main" id="{07825A04-DB7F-4851-A0A5-123842977EA5}"/>
              </a:ext>
            </a:extLst>
          </p:cNvPr>
          <p:cNvSpPr txBox="1"/>
          <p:nvPr/>
        </p:nvSpPr>
        <p:spPr>
          <a:xfrm>
            <a:off x="2640812" y="4882194"/>
            <a:ext cx="6899096" cy="461665"/>
          </a:xfrm>
          <a:prstGeom prst="rect">
            <a:avLst/>
          </a:prstGeom>
          <a:noFill/>
        </p:spPr>
        <p:txBody>
          <a:bodyPr wrap="square" rtlCol="0">
            <a:spAutoFit/>
          </a:bodyPr>
          <a:lstStyle/>
          <a:p>
            <a:pPr algn="ctr"/>
            <a:r>
              <a:rPr lang="zh-CN" altLang="en-US" sz="2400" b="1" dirty="0">
                <a:solidFill>
                  <a:srgbClr val="5D739A"/>
                </a:solidFill>
                <a:latin typeface="宋体" panose="02010600030101010101" pitchFamily="2" charset="-122"/>
                <a:ea typeface="宋体" panose="02010600030101010101" pitchFamily="2" charset="-122"/>
              </a:rPr>
              <a:t>答辩人：杨永林        指导教师：李治军教授</a:t>
            </a:r>
          </a:p>
        </p:txBody>
      </p:sp>
    </p:spTree>
    <p:extLst>
      <p:ext uri="{BB962C8B-B14F-4D97-AF65-F5344CB8AC3E}">
        <p14:creationId xmlns:p14="http://schemas.microsoft.com/office/powerpoint/2010/main" val="203442453"/>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国内外研究现状</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42139" y="1844824"/>
            <a:ext cx="10009112" cy="5237162"/>
          </a:xfrm>
        </p:spPr>
        <p:txBody>
          <a:bodyPr>
            <a:normAutofit/>
          </a:bodyPr>
          <a:lstStyle/>
          <a:p>
            <a:pPr lvl="0" algn="l"/>
            <a:r>
              <a:rPr lang="en-US" altLang="zh-CN" sz="2800" dirty="0">
                <a:solidFill>
                  <a:prstClr val="black"/>
                </a:solidFill>
                <a:latin typeface="微软雅黑" panose="020B0503020204020204" pitchFamily="34" charset="-122"/>
                <a:ea typeface="微软雅黑" panose="020B0503020204020204" pitchFamily="34" charset="-122"/>
              </a:rPr>
              <a:t>3.   </a:t>
            </a:r>
            <a:r>
              <a:rPr lang="zh-CN" altLang="en-US" sz="2800" dirty="0">
                <a:solidFill>
                  <a:prstClr val="black"/>
                </a:solidFill>
                <a:latin typeface="微软雅黑" panose="020B0503020204020204" pitchFamily="34" charset="-122"/>
                <a:ea typeface="微软雅黑" panose="020B0503020204020204" pitchFamily="34" charset="-122"/>
              </a:rPr>
              <a:t>点云数据配准</a:t>
            </a:r>
            <a:endParaRPr lang="en-US" altLang="zh-CN" sz="2800" dirty="0">
              <a:solidFill>
                <a:prstClr val="black"/>
              </a:solidFill>
              <a:latin typeface="微软雅黑" panose="020B0503020204020204" pitchFamily="34" charset="-122"/>
              <a:ea typeface="微软雅黑" panose="020B0503020204020204" pitchFamily="34" charset="-122"/>
            </a:endParaRPr>
          </a:p>
          <a:p>
            <a:pPr lvl="0" algn="l">
              <a:lnSpc>
                <a:spcPct val="110000"/>
              </a:lnSpc>
            </a:pPr>
            <a:r>
              <a:rPr lang="en-US" altLang="zh-CN" sz="2800" dirty="0">
                <a:solidFill>
                  <a:prstClr val="black"/>
                </a:solidFill>
                <a:latin typeface="微软雅黑" panose="020B0503020204020204" pitchFamily="34" charset="-122"/>
                <a:ea typeface="微软雅黑" panose="020B0503020204020204" pitchFamily="34" charset="-122"/>
              </a:rPr>
              <a:t>	</a:t>
            </a:r>
            <a:r>
              <a:rPr lang="zh-CN" altLang="zh-CN" dirty="0">
                <a:solidFill>
                  <a:prstClr val="black"/>
                </a:solidFill>
                <a:latin typeface="微软雅黑" panose="020B0503020204020204" pitchFamily="34" charset="-122"/>
                <a:ea typeface="微软雅黑" panose="020B0503020204020204" pitchFamily="34" charset="-122"/>
              </a:rPr>
              <a:t>现有的点云配准方法</a:t>
            </a:r>
            <a:r>
              <a:rPr lang="zh-CN" altLang="en-US" dirty="0">
                <a:solidFill>
                  <a:prstClr val="black"/>
                </a:solidFill>
                <a:latin typeface="微软雅黑" panose="020B0503020204020204" pitchFamily="34" charset="-122"/>
                <a:ea typeface="微软雅黑" panose="020B0503020204020204" pitchFamily="34" charset="-122"/>
              </a:rPr>
              <a:t>共有</a:t>
            </a:r>
            <a:r>
              <a:rPr lang="zh-CN" altLang="zh-CN" dirty="0">
                <a:solidFill>
                  <a:prstClr val="black"/>
                </a:solidFill>
                <a:latin typeface="微软雅黑" panose="020B0503020204020204" pitchFamily="34" charset="-122"/>
                <a:ea typeface="微软雅黑" panose="020B0503020204020204" pitchFamily="34" charset="-122"/>
              </a:rPr>
              <a:t>三种：基于贪婪搜索的方法、基于局部特征的方法和基于全局特征的方法。</a:t>
            </a:r>
            <a:endParaRPr lang="en-US" altLang="zh-CN" dirty="0">
              <a:solidFill>
                <a:prstClr val="black"/>
              </a:solidFill>
              <a:latin typeface="微软雅黑" panose="020B0503020204020204" pitchFamily="34" charset="-122"/>
              <a:ea typeface="微软雅黑" panose="020B0503020204020204" pitchFamily="34" charset="-122"/>
            </a:endParaRPr>
          </a:p>
          <a:p>
            <a:pPr lvl="0" algn="l">
              <a:lnSpc>
                <a:spcPct val="110000"/>
              </a:lnSpc>
            </a:pPr>
            <a:endParaRPr lang="en-US" altLang="zh-CN" dirty="0">
              <a:solidFill>
                <a:prstClr val="black"/>
              </a:solidFill>
              <a:latin typeface="微软雅黑" panose="020B0503020204020204" pitchFamily="34" charset="-122"/>
              <a:ea typeface="微软雅黑" panose="020B0503020204020204" pitchFamily="34" charset="-122"/>
            </a:endParaRPr>
          </a:p>
          <a:p>
            <a:pPr lvl="0" algn="l"/>
            <a:r>
              <a:rPr lang="en-US" altLang="zh-CN" sz="2800" dirty="0">
                <a:solidFill>
                  <a:prstClr val="black"/>
                </a:solidFill>
                <a:latin typeface="微软雅黑" panose="020B0503020204020204" pitchFamily="34" charset="-122"/>
                <a:ea typeface="微软雅黑" panose="020B0503020204020204" pitchFamily="34" charset="-122"/>
              </a:rPr>
              <a:t>4.   </a:t>
            </a:r>
            <a:r>
              <a:rPr lang="zh-CN" altLang="en-US" sz="2800" dirty="0">
                <a:solidFill>
                  <a:prstClr val="black"/>
                </a:solidFill>
                <a:latin typeface="微软雅黑" panose="020B0503020204020204" pitchFamily="34" charset="-122"/>
                <a:ea typeface="微软雅黑" panose="020B0503020204020204" pitchFamily="34" charset="-122"/>
              </a:rPr>
              <a:t>点云融合</a:t>
            </a:r>
            <a:endParaRPr lang="en-US" altLang="zh-CN" sz="2800" dirty="0">
              <a:solidFill>
                <a:prstClr val="black"/>
              </a:solidFill>
              <a:latin typeface="微软雅黑" panose="020B0503020204020204" pitchFamily="34" charset="-122"/>
              <a:ea typeface="微软雅黑" panose="020B0503020204020204" pitchFamily="34" charset="-122"/>
            </a:endParaRPr>
          </a:p>
          <a:p>
            <a:pPr lvl="0" algn="l">
              <a:lnSpc>
                <a:spcPct val="110000"/>
              </a:lnSpc>
            </a:pPr>
            <a:r>
              <a:rPr lang="en-US" altLang="zh-CN" sz="2800"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TSDF</a:t>
            </a:r>
            <a:r>
              <a:rPr lang="zh-CN" altLang="zh-CN"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Truncated Signed Distance Function</a:t>
            </a:r>
            <a:r>
              <a:rPr lang="zh-CN" altLang="zh-CN" dirty="0">
                <a:solidFill>
                  <a:prstClr val="black"/>
                </a:solidFill>
                <a:latin typeface="微软雅黑" panose="020B0503020204020204" pitchFamily="34" charset="-122"/>
                <a:ea typeface="微软雅黑" panose="020B0503020204020204" pitchFamily="34" charset="-122"/>
              </a:rPr>
              <a:t>）算法</a:t>
            </a:r>
            <a:r>
              <a:rPr lang="zh-CN" altLang="en-US" dirty="0">
                <a:solidFill>
                  <a:prstClr val="black"/>
                </a:solidFill>
                <a:latin typeface="微软雅黑" panose="020B0503020204020204" pitchFamily="34" charset="-122"/>
                <a:ea typeface="微软雅黑" panose="020B0503020204020204" pitchFamily="34" charset="-122"/>
              </a:rPr>
              <a:t>可进行点云融合</a:t>
            </a:r>
            <a:r>
              <a:rPr lang="zh-CN" altLang="zh-CN" dirty="0">
                <a:solidFill>
                  <a:prstClr val="black"/>
                </a:solidFill>
                <a:latin typeface="微软雅黑" panose="020B0503020204020204" pitchFamily="34" charset="-122"/>
                <a:ea typeface="微软雅黑" panose="020B0503020204020204" pitchFamily="34" charset="-122"/>
              </a:rPr>
              <a:t>，微软的</a:t>
            </a:r>
            <a:r>
              <a:rPr lang="en-US" altLang="zh-CN" dirty="0">
                <a:solidFill>
                  <a:prstClr val="black"/>
                </a:solidFill>
                <a:latin typeface="微软雅黑" panose="020B0503020204020204" pitchFamily="34" charset="-122"/>
                <a:ea typeface="微软雅黑" panose="020B0503020204020204" pitchFamily="34" charset="-122"/>
              </a:rPr>
              <a:t> </a:t>
            </a:r>
            <a:r>
              <a:rPr lang="en-US" altLang="zh-CN" dirty="0" err="1">
                <a:solidFill>
                  <a:prstClr val="black"/>
                </a:solidFill>
                <a:latin typeface="微软雅黑" panose="020B0503020204020204" pitchFamily="34" charset="-122"/>
                <a:ea typeface="微软雅黑" panose="020B0503020204020204" pitchFamily="34" charset="-122"/>
              </a:rPr>
              <a:t>KinectFusion</a:t>
            </a:r>
            <a:r>
              <a:rPr lang="en-US" altLang="zh-CN" dirty="0">
                <a:solidFill>
                  <a:prstClr val="black"/>
                </a:solidFill>
                <a:latin typeface="微软雅黑" panose="020B0503020204020204" pitchFamily="34" charset="-122"/>
                <a:ea typeface="微软雅黑" panose="020B0503020204020204" pitchFamily="34" charset="-122"/>
              </a:rPr>
              <a:t> </a:t>
            </a:r>
            <a:r>
              <a:rPr lang="zh-CN" altLang="zh-CN" dirty="0">
                <a:solidFill>
                  <a:prstClr val="black"/>
                </a:solidFill>
                <a:latin typeface="微软雅黑" panose="020B0503020204020204" pitchFamily="34" charset="-122"/>
                <a:ea typeface="微软雅黑" panose="020B0503020204020204" pitchFamily="34" charset="-122"/>
              </a:rPr>
              <a:t>就使用了这种算法，并取得了良好的效果。</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6792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国内外研究现状</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42139" y="1844824"/>
            <a:ext cx="10009112" cy="5237162"/>
          </a:xfrm>
        </p:spPr>
        <p:txBody>
          <a:bodyPr>
            <a:normAutofit/>
          </a:bodyPr>
          <a:lstStyle/>
          <a:p>
            <a:pPr lvl="0" algn="l"/>
            <a:r>
              <a:rPr lang="en-US" altLang="zh-CN" sz="2800" dirty="0">
                <a:solidFill>
                  <a:prstClr val="black"/>
                </a:solidFill>
                <a:latin typeface="微软雅黑" panose="020B0503020204020204" pitchFamily="34" charset="-122"/>
                <a:ea typeface="微软雅黑" panose="020B0503020204020204" pitchFamily="34" charset="-122"/>
              </a:rPr>
              <a:t>5.   </a:t>
            </a:r>
            <a:r>
              <a:rPr lang="zh-CN" altLang="en-US" sz="2800" dirty="0">
                <a:solidFill>
                  <a:prstClr val="black"/>
                </a:solidFill>
                <a:latin typeface="微软雅黑" panose="020B0503020204020204" pitchFamily="34" charset="-122"/>
                <a:ea typeface="微软雅黑" panose="020B0503020204020204" pitchFamily="34" charset="-122"/>
              </a:rPr>
              <a:t>曲面重建</a:t>
            </a:r>
            <a:endParaRPr lang="en-US" altLang="zh-CN" sz="2800" dirty="0">
              <a:solidFill>
                <a:prstClr val="black"/>
              </a:solidFill>
              <a:latin typeface="微软雅黑" panose="020B0503020204020204" pitchFamily="34" charset="-122"/>
              <a:ea typeface="微软雅黑" panose="020B0503020204020204" pitchFamily="34" charset="-122"/>
            </a:endParaRPr>
          </a:p>
          <a:p>
            <a:pPr lvl="0" algn="l">
              <a:lnSpc>
                <a:spcPct val="110000"/>
              </a:lnSpc>
            </a:pPr>
            <a:r>
              <a:rPr lang="en-US" altLang="zh-CN" sz="2800"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目前，</a:t>
            </a:r>
            <a:r>
              <a:rPr lang="zh-CN" altLang="zh-CN" dirty="0">
                <a:solidFill>
                  <a:prstClr val="black"/>
                </a:solidFill>
                <a:latin typeface="微软雅黑" panose="020B0503020204020204" pitchFamily="34" charset="-122"/>
                <a:ea typeface="微软雅黑" panose="020B0503020204020204" pitchFamily="34" charset="-122"/>
              </a:rPr>
              <a:t>一种</a:t>
            </a:r>
            <a:r>
              <a:rPr lang="zh-CN" altLang="en-US" dirty="0">
                <a:solidFill>
                  <a:prstClr val="black"/>
                </a:solidFill>
                <a:latin typeface="微软雅黑" panose="020B0503020204020204" pitchFamily="34" charset="-122"/>
                <a:ea typeface="微软雅黑" panose="020B0503020204020204" pitchFamily="34" charset="-122"/>
              </a:rPr>
              <a:t>较为常见的曲面重建</a:t>
            </a:r>
            <a:r>
              <a:rPr lang="zh-CN" altLang="zh-CN" dirty="0">
                <a:solidFill>
                  <a:prstClr val="black"/>
                </a:solidFill>
                <a:latin typeface="微软雅黑" panose="020B0503020204020204" pitchFamily="34" charset="-122"/>
                <a:ea typeface="微软雅黑" panose="020B0503020204020204" pitchFamily="34" charset="-122"/>
              </a:rPr>
              <a:t>方法便是通过</a:t>
            </a:r>
            <a:r>
              <a:rPr lang="en-US" altLang="zh-CN" dirty="0">
                <a:solidFill>
                  <a:prstClr val="black"/>
                </a:solidFill>
                <a:latin typeface="微软雅黑" panose="020B0503020204020204" pitchFamily="34" charset="-122"/>
                <a:ea typeface="微软雅黑" panose="020B0503020204020204" pitchFamily="34" charset="-122"/>
              </a:rPr>
              <a:t>MC</a:t>
            </a:r>
            <a:r>
              <a:rPr lang="zh-CN" altLang="zh-CN"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Marching Cubes</a:t>
            </a:r>
            <a:r>
              <a:rPr lang="zh-CN" altLang="zh-CN" dirty="0">
                <a:solidFill>
                  <a:prstClr val="black"/>
                </a:solidFill>
                <a:latin typeface="微软雅黑" panose="020B0503020204020204" pitchFamily="34" charset="-122"/>
                <a:ea typeface="微软雅黑" panose="020B0503020204020204" pitchFamily="34" charset="-122"/>
              </a:rPr>
              <a:t>）算法对点云</a:t>
            </a:r>
            <a:r>
              <a:rPr lang="zh-CN" altLang="en-US" dirty="0">
                <a:solidFill>
                  <a:prstClr val="black"/>
                </a:solidFill>
                <a:latin typeface="微软雅黑" panose="020B0503020204020204" pitchFamily="34" charset="-122"/>
                <a:ea typeface="微软雅黑" panose="020B0503020204020204" pitchFamily="34" charset="-122"/>
              </a:rPr>
              <a:t>数据</a:t>
            </a:r>
            <a:r>
              <a:rPr lang="zh-CN" altLang="zh-CN" dirty="0">
                <a:solidFill>
                  <a:prstClr val="black"/>
                </a:solidFill>
                <a:latin typeface="微软雅黑" panose="020B0503020204020204" pitchFamily="34" charset="-122"/>
                <a:ea typeface="微软雅黑" panose="020B0503020204020204" pitchFamily="34" charset="-122"/>
              </a:rPr>
              <a:t>进行曲面重建。</a:t>
            </a:r>
            <a:r>
              <a:rPr lang="zh-CN" altLang="en-US" dirty="0">
                <a:solidFill>
                  <a:prstClr val="black"/>
                </a:solidFill>
                <a:latin typeface="微软雅黑" panose="020B0503020204020204" pitchFamily="34" charset="-122"/>
                <a:ea typeface="微软雅黑" panose="020B0503020204020204" pitchFamily="34" charset="-122"/>
              </a:rPr>
              <a:t>相比于其他算法，</a:t>
            </a:r>
            <a:r>
              <a:rPr lang="en-US" altLang="zh-CN" dirty="0">
                <a:solidFill>
                  <a:prstClr val="black"/>
                </a:solidFill>
                <a:latin typeface="微软雅黑" panose="020B0503020204020204" pitchFamily="34" charset="-122"/>
                <a:ea typeface="微软雅黑" panose="020B0503020204020204" pitchFamily="34" charset="-122"/>
              </a:rPr>
              <a:t>MC</a:t>
            </a:r>
            <a:r>
              <a:rPr lang="zh-CN" altLang="en-US" dirty="0">
                <a:solidFill>
                  <a:prstClr val="black"/>
                </a:solidFill>
                <a:latin typeface="微软雅黑" panose="020B0503020204020204" pitchFamily="34" charset="-122"/>
                <a:ea typeface="微软雅黑" panose="020B0503020204020204" pitchFamily="34" charset="-122"/>
              </a:rPr>
              <a:t>算法生成的网格质量好，而且具有高并行性。众多的行业应用中，</a:t>
            </a:r>
            <a:r>
              <a:rPr lang="en-US" altLang="zh-CN" dirty="0">
                <a:solidFill>
                  <a:prstClr val="black"/>
                </a:solidFill>
                <a:latin typeface="微软雅黑" panose="020B0503020204020204" pitchFamily="34" charset="-122"/>
                <a:ea typeface="微软雅黑" panose="020B0503020204020204" pitchFamily="34" charset="-122"/>
              </a:rPr>
              <a:t>MC </a:t>
            </a:r>
            <a:r>
              <a:rPr lang="zh-CN" altLang="en-US" dirty="0">
                <a:solidFill>
                  <a:prstClr val="black"/>
                </a:solidFill>
                <a:latin typeface="微软雅黑" panose="020B0503020204020204" pitchFamily="34" charset="-122"/>
                <a:ea typeface="微软雅黑" panose="020B0503020204020204" pitchFamily="34" charset="-122"/>
              </a:rPr>
              <a:t>算法以及各种类型的基于其思想的改进算法的使用频率非常高。</a:t>
            </a:r>
          </a:p>
        </p:txBody>
      </p:sp>
    </p:spTree>
    <p:extLst>
      <p:ext uri="{BB962C8B-B14F-4D97-AF65-F5344CB8AC3E}">
        <p14:creationId xmlns:p14="http://schemas.microsoft.com/office/powerpoint/2010/main" val="212409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7" name="文本框 6">
            <a:extLst>
              <a:ext uri="{FF2B5EF4-FFF2-40B4-BE49-F238E27FC236}">
                <a16:creationId xmlns:a16="http://schemas.microsoft.com/office/drawing/2014/main" id="{421DE26C-E1AF-44FE-B06B-6B45997BE971}"/>
              </a:ext>
            </a:extLst>
          </p:cNvPr>
          <p:cNvSpPr txBox="1"/>
          <p:nvPr/>
        </p:nvSpPr>
        <p:spPr>
          <a:xfrm>
            <a:off x="1922478" y="3013501"/>
            <a:ext cx="9070066" cy="830997"/>
          </a:xfrm>
          <a:prstGeom prst="rect">
            <a:avLst/>
          </a:prstGeom>
          <a:noFill/>
        </p:spPr>
        <p:txBody>
          <a:bodyPr wrap="square" rtlCol="0">
            <a:spAutoFit/>
          </a:bodyPr>
          <a:lstStyle/>
          <a:p>
            <a:r>
              <a:rPr lang="en-US" altLang="zh-CN" sz="4800" spc="600" dirty="0">
                <a:solidFill>
                  <a:prstClr val="black"/>
                </a:solidFill>
                <a:latin typeface="字魂59号-创粗黑"/>
                <a:ea typeface="字魂59号-创粗黑"/>
                <a:cs typeface="+mn-ea"/>
                <a:sym typeface="+mn-lt"/>
              </a:rPr>
              <a:t>PART 2   	</a:t>
            </a:r>
            <a:r>
              <a:rPr lang="zh-CN" altLang="en-US" sz="4800" spc="600" dirty="0">
                <a:solidFill>
                  <a:prstClr val="black"/>
                </a:solidFill>
                <a:latin typeface="字魂59号-创粗黑"/>
                <a:ea typeface="字魂59号-创粗黑"/>
                <a:cs typeface="+mn-ea"/>
                <a:sym typeface="+mn-lt"/>
              </a:rPr>
              <a:t>曲面重建</a:t>
            </a:r>
          </a:p>
        </p:txBody>
      </p:sp>
    </p:spTree>
    <p:extLst>
      <p:ext uri="{BB962C8B-B14F-4D97-AF65-F5344CB8AC3E}">
        <p14:creationId xmlns:p14="http://schemas.microsoft.com/office/powerpoint/2010/main" val="2218303259"/>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三维可视化</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954107" y="1710520"/>
            <a:ext cx="5141893" cy="5237162"/>
          </a:xfrm>
        </p:spPr>
        <p:txBody>
          <a:bodyPr>
            <a:normAutofit/>
          </a:bodyPr>
          <a:lstStyle/>
          <a:p>
            <a:pPr algn="l">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面绘制：首先建立网格模型，之后渲染网格。</a:t>
            </a:r>
            <a:endParaRPr lang="en-US" altLang="zh-CN" sz="2000" dirty="0">
              <a:solidFill>
                <a:schemeClr val="tx1"/>
              </a:solidFill>
              <a:latin typeface="微软雅黑" panose="020B0503020204020204" pitchFamily="34" charset="-122"/>
              <a:ea typeface="微软雅黑" panose="020B0503020204020204" pitchFamily="34" charset="-122"/>
            </a:endParaRPr>
          </a:p>
          <a:p>
            <a:pPr algn="l">
              <a:lnSpc>
                <a:spcPct val="150000"/>
              </a:lnSpc>
            </a:pPr>
            <a:endParaRPr lang="en-US" altLang="zh-CN" sz="2000" dirty="0">
              <a:solidFill>
                <a:schemeClr val="tx1"/>
              </a:solidFill>
              <a:latin typeface="微软雅黑" panose="020B0503020204020204" pitchFamily="34" charset="-122"/>
              <a:ea typeface="微软雅黑" panose="020B0503020204020204" pitchFamily="34" charset="-122"/>
            </a:endParaRPr>
          </a:p>
          <a:p>
            <a:pPr algn="l">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398FAEA-9FAD-472A-BCD7-179BCE55C703}"/>
              </a:ext>
            </a:extLst>
          </p:cNvPr>
          <p:cNvPicPr>
            <a:picLocks noChangeAspect="1"/>
          </p:cNvPicPr>
          <p:nvPr/>
        </p:nvPicPr>
        <p:blipFill rotWithShape="1">
          <a:blip r:embed="rId4">
            <a:extLst>
              <a:ext uri="{28A0092B-C50C-407E-A947-70E740481C1C}">
                <a14:useLocalDpi xmlns:a14="http://schemas.microsoft.com/office/drawing/2010/main" val="0"/>
              </a:ext>
            </a:extLst>
          </a:blip>
          <a:srcRect l="1" r="-353" b="7952"/>
          <a:stretch/>
        </p:blipFill>
        <p:spPr>
          <a:xfrm>
            <a:off x="1343472" y="3080096"/>
            <a:ext cx="3528392" cy="2125139"/>
          </a:xfrm>
          <a:prstGeom prst="rect">
            <a:avLst/>
          </a:prstGeom>
        </p:spPr>
      </p:pic>
      <p:sp>
        <p:nvSpPr>
          <p:cNvPr id="4" name="文本框 3">
            <a:extLst>
              <a:ext uri="{FF2B5EF4-FFF2-40B4-BE49-F238E27FC236}">
                <a16:creationId xmlns:a16="http://schemas.microsoft.com/office/drawing/2014/main" id="{CDB1DCE9-A0D7-4A7E-9410-D3CF5E8B461C}"/>
              </a:ext>
            </a:extLst>
          </p:cNvPr>
          <p:cNvSpPr txBox="1"/>
          <p:nvPr/>
        </p:nvSpPr>
        <p:spPr>
          <a:xfrm>
            <a:off x="6456040" y="1657780"/>
            <a:ext cx="5141893"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体绘制：将三维图像的体素点通过一定的透明度叠加计算后直接对屏幕上的像素点着色。</a:t>
            </a:r>
          </a:p>
        </p:txBody>
      </p:sp>
      <p:pic>
        <p:nvPicPr>
          <p:cNvPr id="7" name="图片 6">
            <a:extLst>
              <a:ext uri="{FF2B5EF4-FFF2-40B4-BE49-F238E27FC236}">
                <a16:creationId xmlns:a16="http://schemas.microsoft.com/office/drawing/2014/main" id="{2A2954CB-D741-4D70-B96A-22B4853D05A9}"/>
              </a:ext>
            </a:extLst>
          </p:cNvPr>
          <p:cNvPicPr>
            <a:picLocks noChangeAspect="1"/>
          </p:cNvPicPr>
          <p:nvPr/>
        </p:nvPicPr>
        <p:blipFill rotWithShape="1">
          <a:blip r:embed="rId5">
            <a:extLst>
              <a:ext uri="{28A0092B-C50C-407E-A947-70E740481C1C}">
                <a14:useLocalDpi xmlns:a14="http://schemas.microsoft.com/office/drawing/2010/main" val="0"/>
              </a:ext>
            </a:extLst>
          </a:blip>
          <a:srcRect r="1227" b="8889"/>
          <a:stretch/>
        </p:blipFill>
        <p:spPr>
          <a:xfrm>
            <a:off x="7043003" y="3080097"/>
            <a:ext cx="4167331" cy="2160240"/>
          </a:xfrm>
          <a:prstGeom prst="rect">
            <a:avLst/>
          </a:prstGeom>
        </p:spPr>
      </p:pic>
    </p:spTree>
    <p:extLst>
      <p:ext uri="{BB962C8B-B14F-4D97-AF65-F5344CB8AC3E}">
        <p14:creationId xmlns:p14="http://schemas.microsoft.com/office/powerpoint/2010/main" val="3772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曲面重建</a:t>
            </a:r>
            <a:r>
              <a:rPr lang="en-US" altLang="zh-CN" sz="4000" b="1" dirty="0">
                <a:latin typeface="微软雅黑" panose="020B0503020204020204" pitchFamily="34" charset="-122"/>
                <a:ea typeface="微软雅黑" panose="020B0503020204020204" pitchFamily="34" charset="-122"/>
              </a:rPr>
              <a:t>—Marching Cubes</a:t>
            </a:r>
            <a:endParaRPr lang="zh-CN" altLang="en-US" sz="4000" b="1" dirty="0">
              <a:latin typeface="微软雅黑" panose="020B0503020204020204" pitchFamily="34" charset="-122"/>
              <a:ea typeface="微软雅黑" panose="020B0503020204020204" pitchFamily="34" charset="-122"/>
            </a:endParaRP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42138" y="1448222"/>
            <a:ext cx="10009112" cy="5237162"/>
          </a:xfrm>
        </p:spPr>
        <p:txBody>
          <a:bodyPr>
            <a:normAutofit/>
          </a:bodyPr>
          <a:lstStyle/>
          <a:p>
            <a:pPr marL="342900" indent="-342900" algn="l">
              <a:lnSpc>
                <a:spcPct val="150000"/>
              </a:lnSpc>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rPr>
              <a:t>体元和体素</a:t>
            </a:r>
            <a:endParaRPr lang="en-US" altLang="zh-CN"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MC </a:t>
            </a:r>
            <a:r>
              <a:rPr lang="zh-CN" altLang="en-US" dirty="0">
                <a:solidFill>
                  <a:schemeClr val="tx1"/>
                </a:solidFill>
                <a:latin typeface="微软雅黑" panose="020B0503020204020204" pitchFamily="34" charset="-122"/>
                <a:ea typeface="微软雅黑" panose="020B0503020204020204" pitchFamily="34" charset="-122"/>
              </a:rPr>
              <a:t>算法将整个空间划分为若干极小的立方体，每一个小立方体便被称为一个体元。每个体元的八个顶点便被称为体素。</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rPr>
              <a:t>体元配置</a:t>
            </a:r>
          </a:p>
        </p:txBody>
      </p:sp>
      <p:pic>
        <p:nvPicPr>
          <p:cNvPr id="4" name="图片 3">
            <a:extLst>
              <a:ext uri="{FF2B5EF4-FFF2-40B4-BE49-F238E27FC236}">
                <a16:creationId xmlns:a16="http://schemas.microsoft.com/office/drawing/2014/main" id="{BE0AD5C6-4EAA-4272-BCA8-D3CCA3DF40F9}"/>
              </a:ext>
            </a:extLst>
          </p:cNvPr>
          <p:cNvPicPr>
            <a:picLocks noChangeAspect="1"/>
          </p:cNvPicPr>
          <p:nvPr/>
        </p:nvPicPr>
        <p:blipFill>
          <a:blip r:embed="rId4"/>
          <a:stretch>
            <a:fillRect/>
          </a:stretch>
        </p:blipFill>
        <p:spPr>
          <a:xfrm>
            <a:off x="7886991" y="3356987"/>
            <a:ext cx="3624789" cy="2952333"/>
          </a:xfrm>
          <a:prstGeom prst="rect">
            <a:avLst/>
          </a:prstGeom>
        </p:spPr>
      </p:pic>
    </p:spTree>
    <p:extLst>
      <p:ext uri="{BB962C8B-B14F-4D97-AF65-F5344CB8AC3E}">
        <p14:creationId xmlns:p14="http://schemas.microsoft.com/office/powerpoint/2010/main" val="9842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2">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体素编号</a:t>
            </a:r>
          </a:p>
        </p:txBody>
      </p:sp>
      <p:pic>
        <p:nvPicPr>
          <p:cNvPr id="1027" name="Picture 3">
            <a:extLst>
              <a:ext uri="{FF2B5EF4-FFF2-40B4-BE49-F238E27FC236}">
                <a16:creationId xmlns:a16="http://schemas.microsoft.com/office/drawing/2014/main" id="{7E70730A-F74A-459C-A00D-6AB52FB39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63" y="1917694"/>
            <a:ext cx="6239242" cy="183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597FAA0A-E7C2-4EFB-8E5A-E2213263C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3748776"/>
            <a:ext cx="4495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71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2">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各边编号</a:t>
            </a:r>
          </a:p>
        </p:txBody>
      </p:sp>
      <p:pic>
        <p:nvPicPr>
          <p:cNvPr id="2050" name="Picture 2">
            <a:extLst>
              <a:ext uri="{FF2B5EF4-FFF2-40B4-BE49-F238E27FC236}">
                <a16:creationId xmlns:a16="http://schemas.microsoft.com/office/drawing/2014/main" id="{36C070E8-42A4-4722-A6F3-7E205E0E8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2" y="1916832"/>
            <a:ext cx="7704856" cy="354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2073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等值面拟合</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42138" y="1448222"/>
            <a:ext cx="10470486"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等值面是指空间中的一个曲面，该曲面是由空间中所有点 </a:t>
            </a:r>
            <a:r>
              <a:rPr lang="en-US" altLang="zh-CN" dirty="0">
                <a:solidFill>
                  <a:schemeClr val="tx1"/>
                </a:solidFill>
                <a:latin typeface="微软雅黑" panose="020B0503020204020204" pitchFamily="34" charset="-122"/>
                <a:ea typeface="微软雅黑" panose="020B0503020204020204" pitchFamily="34" charset="-122"/>
              </a:rPr>
              <a:t>S ∈ {</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x</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y</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z</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|F</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x</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y</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z</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 A}</a:t>
            </a:r>
            <a:r>
              <a:rPr lang="zh-CN" altLang="en-US" dirty="0">
                <a:solidFill>
                  <a:schemeClr val="tx1"/>
                </a:solidFill>
                <a:latin typeface="微软雅黑" panose="020B0503020204020204" pitchFamily="34" charset="-122"/>
                <a:ea typeface="微软雅黑" panose="020B0503020204020204" pitchFamily="34" charset="-122"/>
              </a:rPr>
              <a:t>组成的一个曲面。等值面能够表征图像虚实部分的边界，而这个边界正是需要重建的曲面。</a:t>
            </a:r>
            <a:endParaRPr lang="en-US" altLang="zh-CN"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在三维图像中，若想求出介于实点和虚点之间的表面，就应在他们的边界，即边界体元内设法求出虚实体素之间的等值面。</a:t>
            </a:r>
          </a:p>
        </p:txBody>
      </p:sp>
      <p:pic>
        <p:nvPicPr>
          <p:cNvPr id="6" name="Picture 2">
            <a:extLst>
              <a:ext uri="{FF2B5EF4-FFF2-40B4-BE49-F238E27FC236}">
                <a16:creationId xmlns:a16="http://schemas.microsoft.com/office/drawing/2014/main" id="{72B26E15-70F2-494C-9FCA-29C380A6B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186" y="4312795"/>
            <a:ext cx="4497628" cy="219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655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三角片拟合等值面</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71463" y="1432198"/>
            <a:ext cx="10470486"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通过对</a:t>
            </a:r>
            <a:r>
              <a:rPr lang="en-US" altLang="zh-CN" dirty="0">
                <a:solidFill>
                  <a:schemeClr val="tx1"/>
                </a:solidFill>
                <a:latin typeface="微软雅黑" panose="020B0503020204020204" pitchFamily="34" charset="-122"/>
                <a:ea typeface="微软雅黑" panose="020B0503020204020204" pitchFamily="34" charset="-122"/>
              </a:rPr>
              <a:t>256</a:t>
            </a:r>
            <a:r>
              <a:rPr lang="zh-CN" altLang="en-US" dirty="0">
                <a:solidFill>
                  <a:schemeClr val="tx1"/>
                </a:solidFill>
                <a:latin typeface="微软雅黑" panose="020B0503020204020204" pitchFamily="34" charset="-122"/>
                <a:ea typeface="微软雅黑" panose="020B0503020204020204" pitchFamily="34" charset="-122"/>
              </a:rPr>
              <a:t>种体元（其中</a:t>
            </a:r>
            <a:r>
              <a:rPr lang="en-US" altLang="zh-CN" dirty="0">
                <a:solidFill>
                  <a:schemeClr val="tx1"/>
                </a:solidFill>
                <a:latin typeface="微软雅黑" panose="020B0503020204020204" pitchFamily="34" charset="-122"/>
                <a:ea typeface="微软雅黑" panose="020B0503020204020204" pitchFamily="34" charset="-122"/>
              </a:rPr>
              <a:t>254</a:t>
            </a:r>
            <a:r>
              <a:rPr lang="zh-CN" altLang="en-US" dirty="0">
                <a:solidFill>
                  <a:schemeClr val="tx1"/>
                </a:solidFill>
                <a:latin typeface="微软雅黑" panose="020B0503020204020204" pitchFamily="34" charset="-122"/>
                <a:ea typeface="微软雅黑" panose="020B0503020204020204" pitchFamily="34" charset="-122"/>
              </a:rPr>
              <a:t>种为边界体元）配置的分析可以得知，</a:t>
            </a:r>
            <a:r>
              <a:rPr lang="en-US" altLang="zh-CN" dirty="0">
                <a:solidFill>
                  <a:schemeClr val="tx1"/>
                </a:solidFill>
                <a:latin typeface="微软雅黑" panose="020B0503020204020204" pitchFamily="34" charset="-122"/>
                <a:ea typeface="微软雅黑" panose="020B0503020204020204" pitchFamily="34" charset="-122"/>
              </a:rPr>
              <a:t>256</a:t>
            </a:r>
            <a:r>
              <a:rPr lang="zh-CN" altLang="en-US" dirty="0">
                <a:solidFill>
                  <a:schemeClr val="tx1"/>
                </a:solidFill>
                <a:latin typeface="微软雅黑" panose="020B0503020204020204" pitchFamily="34" charset="-122"/>
                <a:ea typeface="微软雅黑" panose="020B0503020204020204" pitchFamily="34" charset="-122"/>
              </a:rPr>
              <a:t>种体元配置中生成的等值三角片形式都能够被归纳为如下</a:t>
            </a:r>
            <a:r>
              <a:rPr lang="en-US" altLang="zh-CN" dirty="0">
                <a:solidFill>
                  <a:schemeClr val="tx1"/>
                </a:solidFill>
                <a:latin typeface="微软雅黑" panose="020B0503020204020204" pitchFamily="34" charset="-122"/>
                <a:ea typeface="微软雅黑" panose="020B0503020204020204" pitchFamily="34" charset="-122"/>
              </a:rPr>
              <a:t>15</a:t>
            </a:r>
            <a:r>
              <a:rPr lang="zh-CN" altLang="en-US" dirty="0">
                <a:solidFill>
                  <a:schemeClr val="tx1"/>
                </a:solidFill>
                <a:latin typeface="微软雅黑" panose="020B0503020204020204" pitchFamily="34" charset="-122"/>
                <a:ea typeface="微软雅黑" panose="020B0503020204020204" pitchFamily="34" charset="-122"/>
              </a:rPr>
              <a:t>种构型</a:t>
            </a:r>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1027" name="Picture 3">
            <a:extLst>
              <a:ext uri="{FF2B5EF4-FFF2-40B4-BE49-F238E27FC236}">
                <a16:creationId xmlns:a16="http://schemas.microsoft.com/office/drawing/2014/main" id="{2BE48854-C770-45FC-8306-2267B2C2D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568" y="2708920"/>
            <a:ext cx="6238214" cy="352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977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伪代码及流程图</a:t>
            </a:r>
          </a:p>
        </p:txBody>
      </p:sp>
      <p:pic>
        <p:nvPicPr>
          <p:cNvPr id="6" name="图片 5">
            <a:extLst>
              <a:ext uri="{FF2B5EF4-FFF2-40B4-BE49-F238E27FC236}">
                <a16:creationId xmlns:a16="http://schemas.microsoft.com/office/drawing/2014/main" id="{D9958597-0D74-401A-BA47-EC49DDC5CCBA}"/>
              </a:ext>
            </a:extLst>
          </p:cNvPr>
          <p:cNvPicPr>
            <a:picLocks noChangeAspect="1"/>
          </p:cNvPicPr>
          <p:nvPr/>
        </p:nvPicPr>
        <p:blipFill>
          <a:blip r:embed="rId4"/>
          <a:stretch>
            <a:fillRect/>
          </a:stretch>
        </p:blipFill>
        <p:spPr>
          <a:xfrm>
            <a:off x="1271463" y="1772816"/>
            <a:ext cx="6111650" cy="4378995"/>
          </a:xfrm>
          <a:prstGeom prst="rect">
            <a:avLst/>
          </a:prstGeom>
        </p:spPr>
      </p:pic>
      <p:pic>
        <p:nvPicPr>
          <p:cNvPr id="2050" name="Picture 2">
            <a:extLst>
              <a:ext uri="{FF2B5EF4-FFF2-40B4-BE49-F238E27FC236}">
                <a16:creationId xmlns:a16="http://schemas.microsoft.com/office/drawing/2014/main" id="{055B6D45-8FD2-40B5-BE72-3E8367F1AE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5440" y="1772816"/>
            <a:ext cx="34798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43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5B1A421-564F-44DD-AA5B-FB9F0AF15002}"/>
              </a:ext>
            </a:extLst>
          </p:cNvPr>
          <p:cNvSpPr txBox="1"/>
          <p:nvPr/>
        </p:nvSpPr>
        <p:spPr>
          <a:xfrm>
            <a:off x="3250075" y="1478410"/>
            <a:ext cx="5673678" cy="1107996"/>
          </a:xfrm>
          <a:prstGeom prst="rect">
            <a:avLst/>
          </a:prstGeom>
          <a:noFill/>
        </p:spPr>
        <p:txBody>
          <a:bodyPr wrap="square" rtlCol="0">
            <a:spAutoFit/>
          </a:bodyPr>
          <a:lstStyle/>
          <a:p>
            <a:pPr algn="ctr"/>
            <a:r>
              <a:rPr lang="zh-CN" altLang="en-US" sz="6600" b="1" spc="600">
                <a:ln>
                  <a:solidFill>
                    <a:schemeClr val="accent3"/>
                  </a:solidFill>
                </a:ln>
                <a:noFill/>
                <a:cs typeface="+mn-ea"/>
                <a:sym typeface="+mn-lt"/>
              </a:rPr>
              <a:t>项目介绍</a:t>
            </a:r>
            <a:endParaRPr lang="zh-CN" altLang="en-US" sz="6600" b="1" spc="600" dirty="0">
              <a:ln>
                <a:solidFill>
                  <a:schemeClr val="accent3"/>
                </a:solidFill>
              </a:ln>
              <a:noFill/>
              <a:cs typeface="+mn-ea"/>
              <a:sym typeface="+mn-lt"/>
            </a:endParaRPr>
          </a:p>
        </p:txBody>
      </p:sp>
      <p:sp>
        <p:nvSpPr>
          <p:cNvPr id="11" name="文本框 10">
            <a:extLst>
              <a:ext uri="{FF2B5EF4-FFF2-40B4-BE49-F238E27FC236}">
                <a16:creationId xmlns:a16="http://schemas.microsoft.com/office/drawing/2014/main" id="{FD4B7620-C769-4007-A1D3-399ADF539CDF}"/>
              </a:ext>
            </a:extLst>
          </p:cNvPr>
          <p:cNvSpPr txBox="1"/>
          <p:nvPr/>
        </p:nvSpPr>
        <p:spPr>
          <a:xfrm>
            <a:off x="1787524" y="3020595"/>
            <a:ext cx="8598780" cy="1689052"/>
          </a:xfrm>
          <a:prstGeom prst="rect">
            <a:avLst/>
          </a:prstGeom>
          <a:noFill/>
          <a:effectLst/>
        </p:spPr>
        <p:txBody>
          <a:bodyPr wrap="square" rtlCol="0">
            <a:spAutoFit/>
          </a:bodyPr>
          <a:lstStyle/>
          <a:p>
            <a:pPr>
              <a:lnSpc>
                <a:spcPct val="150000"/>
              </a:lnSpc>
            </a:pPr>
            <a:r>
              <a:rPr lang="zh-CN" altLang="en-US" sz="2400" dirty="0">
                <a:solidFill>
                  <a:srgbClr val="5D739A"/>
                </a:solidFill>
                <a:latin typeface="微软雅黑" panose="020B0503020204020204" pitchFamily="34" charset="-122"/>
                <a:ea typeface="微软雅黑" panose="020B0503020204020204" pitchFamily="34" charset="-122"/>
                <a:sym typeface="+mn-lt"/>
              </a:rPr>
              <a:t>在本论文中，使用</a:t>
            </a:r>
            <a:r>
              <a:rPr lang="en-US" altLang="zh-CN" sz="2400" dirty="0">
                <a:solidFill>
                  <a:srgbClr val="5D739A"/>
                </a:solidFill>
                <a:latin typeface="微软雅黑" panose="020B0503020204020204" pitchFamily="34" charset="-122"/>
                <a:ea typeface="微软雅黑" panose="020B0503020204020204" pitchFamily="34" charset="-122"/>
                <a:sym typeface="+mn-lt"/>
              </a:rPr>
              <a:t>C++</a:t>
            </a:r>
            <a:r>
              <a:rPr lang="zh-CN" altLang="en-US" sz="2400" dirty="0">
                <a:solidFill>
                  <a:srgbClr val="5D739A"/>
                </a:solidFill>
                <a:latin typeface="微软雅黑" panose="020B0503020204020204" pitchFamily="34" charset="-122"/>
                <a:ea typeface="微软雅黑" panose="020B0503020204020204" pitchFamily="34" charset="-122"/>
                <a:sym typeface="+mn-lt"/>
              </a:rPr>
              <a:t>和</a:t>
            </a:r>
            <a:r>
              <a:rPr lang="en-US" altLang="zh-CN" sz="2400" dirty="0">
                <a:solidFill>
                  <a:srgbClr val="5D739A"/>
                </a:solidFill>
                <a:latin typeface="微软雅黑" panose="020B0503020204020204" pitchFamily="34" charset="-122"/>
                <a:ea typeface="微软雅黑" panose="020B0503020204020204" pitchFamily="34" charset="-122"/>
                <a:sym typeface="+mn-lt"/>
              </a:rPr>
              <a:t>OpenGL</a:t>
            </a:r>
            <a:r>
              <a:rPr lang="zh-CN" altLang="en-US" sz="2400" dirty="0">
                <a:solidFill>
                  <a:srgbClr val="5D739A"/>
                </a:solidFill>
                <a:latin typeface="微软雅黑" panose="020B0503020204020204" pitchFamily="34" charset="-122"/>
                <a:ea typeface="微软雅黑" panose="020B0503020204020204" pitchFamily="34" charset="-122"/>
                <a:sym typeface="+mn-lt"/>
              </a:rPr>
              <a:t>实现了一个点云数据的实时渲染系统。该系统可以将扫描得到的点云数据重建为原物体表面，具有较好的精度和时间性能。</a:t>
            </a:r>
          </a:p>
        </p:txBody>
      </p:sp>
      <p:sp>
        <p:nvSpPr>
          <p:cNvPr id="12" name="文本框 11">
            <a:extLst>
              <a:ext uri="{FF2B5EF4-FFF2-40B4-BE49-F238E27FC236}">
                <a16:creationId xmlns:a16="http://schemas.microsoft.com/office/drawing/2014/main" id="{456EDEBE-01CA-4553-BE5F-16CDB595EF8B}"/>
              </a:ext>
            </a:extLst>
          </p:cNvPr>
          <p:cNvSpPr txBox="1"/>
          <p:nvPr/>
        </p:nvSpPr>
        <p:spPr>
          <a:xfrm>
            <a:off x="3264539" y="1461482"/>
            <a:ext cx="5673678" cy="1107996"/>
          </a:xfrm>
          <a:prstGeom prst="rect">
            <a:avLst/>
          </a:prstGeom>
          <a:noFill/>
        </p:spPr>
        <p:txBody>
          <a:bodyPr wrap="square" rtlCol="0">
            <a:spAutoFit/>
          </a:bodyPr>
          <a:lstStyle/>
          <a:p>
            <a:pPr algn="ctr"/>
            <a:r>
              <a:rPr lang="zh-CN" altLang="en-US" sz="6600" b="1" spc="600" dirty="0">
                <a:solidFill>
                  <a:schemeClr val="accent3"/>
                </a:solidFill>
                <a:cs typeface="+mn-ea"/>
                <a:sym typeface="+mn-lt"/>
              </a:rPr>
              <a:t>项目介绍</a:t>
            </a:r>
          </a:p>
        </p:txBody>
      </p:sp>
      <p:sp>
        <p:nvSpPr>
          <p:cNvPr id="10" name="图文框 9">
            <a:extLst>
              <a:ext uri="{FF2B5EF4-FFF2-40B4-BE49-F238E27FC236}">
                <a16:creationId xmlns:a16="http://schemas.microsoft.com/office/drawing/2014/main" id="{5F318271-65EB-46F4-B29D-93500F31157C}"/>
              </a:ext>
            </a:extLst>
          </p:cNvPr>
          <p:cNvSpPr/>
          <p:nvPr/>
        </p:nvSpPr>
        <p:spPr>
          <a:xfrm>
            <a:off x="120316" y="105569"/>
            <a:ext cx="11940088" cy="6661943"/>
          </a:xfrm>
          <a:prstGeom prst="frame">
            <a:avLst>
              <a:gd name="adj1" fmla="val 94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13" name="图片 12">
            <a:extLst>
              <a:ext uri="{FF2B5EF4-FFF2-40B4-BE49-F238E27FC236}">
                <a16:creationId xmlns:a16="http://schemas.microsoft.com/office/drawing/2014/main" id="{2D8EAE2F-E8E7-4C8E-AF2B-DF7526E4BD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27" y="190723"/>
            <a:ext cx="1640170" cy="1662561"/>
          </a:xfrm>
          <a:prstGeom prst="rect">
            <a:avLst/>
          </a:prstGeom>
        </p:spPr>
      </p:pic>
      <p:pic>
        <p:nvPicPr>
          <p:cNvPr id="14" name="图片 13">
            <a:extLst>
              <a:ext uri="{FF2B5EF4-FFF2-40B4-BE49-F238E27FC236}">
                <a16:creationId xmlns:a16="http://schemas.microsoft.com/office/drawing/2014/main" id="{42267D6D-ECD4-4BE9-AADC-60905DAFB5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10299884" y="194159"/>
            <a:ext cx="1640170" cy="1662561"/>
          </a:xfrm>
          <a:prstGeom prst="rect">
            <a:avLst/>
          </a:prstGeom>
        </p:spPr>
      </p:pic>
    </p:spTree>
    <p:extLst>
      <p:ext uri="{BB962C8B-B14F-4D97-AF65-F5344CB8AC3E}">
        <p14:creationId xmlns:p14="http://schemas.microsoft.com/office/powerpoint/2010/main" val="865204760"/>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表定义</a:t>
            </a:r>
          </a:p>
        </p:txBody>
      </p:sp>
      <p:pic>
        <p:nvPicPr>
          <p:cNvPr id="3074" name="图片 1">
            <a:extLst>
              <a:ext uri="{FF2B5EF4-FFF2-40B4-BE49-F238E27FC236}">
                <a16:creationId xmlns:a16="http://schemas.microsoft.com/office/drawing/2014/main" id="{6AA08914-2314-4A35-82F6-9CB8CD0CB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938" y="1982580"/>
            <a:ext cx="4014022" cy="352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1">
            <a:extLst>
              <a:ext uri="{FF2B5EF4-FFF2-40B4-BE49-F238E27FC236}">
                <a16:creationId xmlns:a16="http://schemas.microsoft.com/office/drawing/2014/main" id="{C33A9CAB-40B6-4E54-96D3-221A08359E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572" y="1747352"/>
            <a:ext cx="4014022" cy="351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4822006F-C70C-4827-8BBB-45E2F01B0FC4}"/>
              </a:ext>
            </a:extLst>
          </p:cNvPr>
          <p:cNvSpPr txBox="1"/>
          <p:nvPr/>
        </p:nvSpPr>
        <p:spPr>
          <a:xfrm>
            <a:off x="1727583" y="5499273"/>
            <a:ext cx="4014022" cy="369332"/>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CubeEdgeFlags</a:t>
            </a:r>
            <a:r>
              <a:rPr lang="zh-CN" altLang="en-US" dirty="0">
                <a:latin typeface="微软雅黑" panose="020B0503020204020204" pitchFamily="34" charset="-122"/>
                <a:ea typeface="微软雅黑" panose="020B0503020204020204" pitchFamily="34" charset="-122"/>
              </a:rPr>
              <a:t>表部分数据</a:t>
            </a:r>
          </a:p>
        </p:txBody>
      </p:sp>
      <p:sp>
        <p:nvSpPr>
          <p:cNvPr id="4" name="文本框 3">
            <a:extLst>
              <a:ext uri="{FF2B5EF4-FFF2-40B4-BE49-F238E27FC236}">
                <a16:creationId xmlns:a16="http://schemas.microsoft.com/office/drawing/2014/main" id="{BC20CFD7-7D80-4EB0-A884-A37D6B298FDC}"/>
              </a:ext>
            </a:extLst>
          </p:cNvPr>
          <p:cNvSpPr txBox="1"/>
          <p:nvPr/>
        </p:nvSpPr>
        <p:spPr>
          <a:xfrm>
            <a:off x="7320136" y="5499273"/>
            <a:ext cx="4014022" cy="369332"/>
          </a:xfrm>
          <a:prstGeom prst="rect">
            <a:avLst/>
          </a:prstGeom>
          <a:noFill/>
        </p:spPr>
        <p:txBody>
          <a:bodyPr wrap="square" rtlCol="0">
            <a:spAutoFit/>
          </a:bodyPr>
          <a:lstStyle/>
          <a:p>
            <a:pPr algn="ctr"/>
            <a:r>
              <a:rPr lang="en-US" altLang="zh-CN" dirty="0" err="1"/>
              <a:t>TriTable</a:t>
            </a:r>
            <a:r>
              <a:rPr lang="zh-CN" altLang="en-US" dirty="0"/>
              <a:t>表部分数据</a:t>
            </a:r>
          </a:p>
        </p:txBody>
      </p:sp>
    </p:spTree>
    <p:extLst>
      <p:ext uri="{BB962C8B-B14F-4D97-AF65-F5344CB8AC3E}">
        <p14:creationId xmlns:p14="http://schemas.microsoft.com/office/powerpoint/2010/main" val="1604802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测试结果</a:t>
            </a:r>
          </a:p>
        </p:txBody>
      </p:sp>
      <p:pic>
        <p:nvPicPr>
          <p:cNvPr id="5" name="图片 4">
            <a:extLst>
              <a:ext uri="{FF2B5EF4-FFF2-40B4-BE49-F238E27FC236}">
                <a16:creationId xmlns:a16="http://schemas.microsoft.com/office/drawing/2014/main" id="{13D34BFA-345A-42EC-AB1D-D295320ECC80}"/>
              </a:ext>
            </a:extLst>
          </p:cNvPr>
          <p:cNvPicPr>
            <a:picLocks noChangeAspect="1"/>
          </p:cNvPicPr>
          <p:nvPr/>
        </p:nvPicPr>
        <p:blipFill>
          <a:blip r:embed="rId4"/>
          <a:stretch>
            <a:fillRect/>
          </a:stretch>
        </p:blipFill>
        <p:spPr>
          <a:xfrm>
            <a:off x="2927648" y="2276872"/>
            <a:ext cx="6614733" cy="3238781"/>
          </a:xfrm>
          <a:prstGeom prst="rect">
            <a:avLst/>
          </a:prstGeom>
        </p:spPr>
      </p:pic>
    </p:spTree>
    <p:extLst>
      <p:ext uri="{BB962C8B-B14F-4D97-AF65-F5344CB8AC3E}">
        <p14:creationId xmlns:p14="http://schemas.microsoft.com/office/powerpoint/2010/main" val="3726276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测试结果</a:t>
            </a:r>
          </a:p>
        </p:txBody>
      </p:sp>
      <p:pic>
        <p:nvPicPr>
          <p:cNvPr id="2" name="图片 1">
            <a:extLst>
              <a:ext uri="{FF2B5EF4-FFF2-40B4-BE49-F238E27FC236}">
                <a16:creationId xmlns:a16="http://schemas.microsoft.com/office/drawing/2014/main" id="{B47CF92A-F5AC-4973-9621-D83D7BF3E22B}"/>
              </a:ext>
            </a:extLst>
          </p:cNvPr>
          <p:cNvPicPr>
            <a:picLocks noChangeAspect="1"/>
          </p:cNvPicPr>
          <p:nvPr/>
        </p:nvPicPr>
        <p:blipFill>
          <a:blip r:embed="rId4"/>
          <a:stretch>
            <a:fillRect/>
          </a:stretch>
        </p:blipFill>
        <p:spPr>
          <a:xfrm>
            <a:off x="1109245" y="1988840"/>
            <a:ext cx="10417443" cy="4153260"/>
          </a:xfrm>
          <a:prstGeom prst="rect">
            <a:avLst/>
          </a:prstGeom>
        </p:spPr>
      </p:pic>
    </p:spTree>
    <p:extLst>
      <p:ext uri="{BB962C8B-B14F-4D97-AF65-F5344CB8AC3E}">
        <p14:creationId xmlns:p14="http://schemas.microsoft.com/office/powerpoint/2010/main" val="3326588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测试结果</a:t>
            </a:r>
          </a:p>
        </p:txBody>
      </p:sp>
      <p:pic>
        <p:nvPicPr>
          <p:cNvPr id="5" name="图片 4">
            <a:extLst>
              <a:ext uri="{FF2B5EF4-FFF2-40B4-BE49-F238E27FC236}">
                <a16:creationId xmlns:a16="http://schemas.microsoft.com/office/drawing/2014/main" id="{13D34BFA-345A-42EC-AB1D-D295320ECC80}"/>
              </a:ext>
            </a:extLst>
          </p:cNvPr>
          <p:cNvPicPr>
            <a:picLocks noChangeAspect="1"/>
          </p:cNvPicPr>
          <p:nvPr/>
        </p:nvPicPr>
        <p:blipFill>
          <a:blip r:embed="rId4"/>
          <a:stretch>
            <a:fillRect/>
          </a:stretch>
        </p:blipFill>
        <p:spPr>
          <a:xfrm>
            <a:off x="2927648" y="2276872"/>
            <a:ext cx="6614733" cy="3238781"/>
          </a:xfrm>
          <a:prstGeom prst="rect">
            <a:avLst/>
          </a:prstGeom>
        </p:spPr>
      </p:pic>
      <p:pic>
        <p:nvPicPr>
          <p:cNvPr id="2" name="图片 1">
            <a:extLst>
              <a:ext uri="{FF2B5EF4-FFF2-40B4-BE49-F238E27FC236}">
                <a16:creationId xmlns:a16="http://schemas.microsoft.com/office/drawing/2014/main" id="{7D54AD03-74C8-4353-BF20-2B886BA769AA}"/>
              </a:ext>
            </a:extLst>
          </p:cNvPr>
          <p:cNvPicPr>
            <a:picLocks noChangeAspect="1"/>
          </p:cNvPicPr>
          <p:nvPr/>
        </p:nvPicPr>
        <p:blipFill>
          <a:blip r:embed="rId5"/>
          <a:stretch>
            <a:fillRect/>
          </a:stretch>
        </p:blipFill>
        <p:spPr>
          <a:xfrm>
            <a:off x="1271463" y="1767406"/>
            <a:ext cx="9967824" cy="4541914"/>
          </a:xfrm>
          <a:prstGeom prst="rect">
            <a:avLst/>
          </a:prstGeom>
        </p:spPr>
      </p:pic>
    </p:spTree>
    <p:extLst>
      <p:ext uri="{BB962C8B-B14F-4D97-AF65-F5344CB8AC3E}">
        <p14:creationId xmlns:p14="http://schemas.microsoft.com/office/powerpoint/2010/main" val="899927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测试结果</a:t>
            </a:r>
          </a:p>
        </p:txBody>
      </p:sp>
      <p:pic>
        <p:nvPicPr>
          <p:cNvPr id="6" name="图片 5">
            <a:extLst>
              <a:ext uri="{FF2B5EF4-FFF2-40B4-BE49-F238E27FC236}">
                <a16:creationId xmlns:a16="http://schemas.microsoft.com/office/drawing/2014/main" id="{7A4FDF87-36BD-4E2B-8963-DB8A4D4B45FC}"/>
              </a:ext>
            </a:extLst>
          </p:cNvPr>
          <p:cNvPicPr>
            <a:picLocks noChangeAspect="1"/>
          </p:cNvPicPr>
          <p:nvPr/>
        </p:nvPicPr>
        <p:blipFill>
          <a:blip r:embed="rId4"/>
          <a:stretch>
            <a:fillRect/>
          </a:stretch>
        </p:blipFill>
        <p:spPr>
          <a:xfrm>
            <a:off x="578642" y="1638182"/>
            <a:ext cx="11034716" cy="4404742"/>
          </a:xfrm>
          <a:prstGeom prst="rect">
            <a:avLst/>
          </a:prstGeom>
        </p:spPr>
      </p:pic>
    </p:spTree>
    <p:extLst>
      <p:ext uri="{BB962C8B-B14F-4D97-AF65-F5344CB8AC3E}">
        <p14:creationId xmlns:p14="http://schemas.microsoft.com/office/powerpoint/2010/main" val="251552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程序评估</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71463" y="1988840"/>
            <a:ext cx="10470486"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根据实验结果，程序成功实现了</a:t>
            </a:r>
            <a:r>
              <a:rPr lang="en-US" altLang="zh-CN" dirty="0">
                <a:solidFill>
                  <a:schemeClr val="tx1"/>
                </a:solidFill>
                <a:latin typeface="微软雅黑" panose="020B0503020204020204" pitchFamily="34" charset="-122"/>
                <a:ea typeface="微软雅黑" panose="020B0503020204020204" pitchFamily="34" charset="-122"/>
              </a:rPr>
              <a:t>MC</a:t>
            </a:r>
            <a:r>
              <a:rPr lang="zh-CN" altLang="en-US" dirty="0">
                <a:solidFill>
                  <a:schemeClr val="tx1"/>
                </a:solidFill>
                <a:latin typeface="微软雅黑" panose="020B0503020204020204" pitchFamily="34" charset="-122"/>
                <a:ea typeface="微软雅黑" panose="020B0503020204020204" pitchFamily="34" charset="-122"/>
              </a:rPr>
              <a:t>算法，可以完成曲面重建工作。对于生成体元数目较少的数据，程序具有较好的时间性能。但当生成体元数目增多时，程序的性能随之下降，仍需选择合适的优化方式进行优化。</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500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421DE26C-E1AF-44FE-B06B-6B45997BE971}"/>
              </a:ext>
            </a:extLst>
          </p:cNvPr>
          <p:cNvSpPr txBox="1"/>
          <p:nvPr/>
        </p:nvSpPr>
        <p:spPr>
          <a:xfrm>
            <a:off x="1922478" y="3013501"/>
            <a:ext cx="99341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600" normalizeH="0" baseline="0" noProof="0" dirty="0">
                <a:ln>
                  <a:noFill/>
                </a:ln>
                <a:solidFill>
                  <a:prstClr val="black"/>
                </a:solidFill>
                <a:effectLst/>
                <a:uLnTx/>
                <a:uFillTx/>
                <a:latin typeface="字魂59号-创粗黑"/>
                <a:ea typeface="字魂59号-创粗黑"/>
                <a:cs typeface="+mn-ea"/>
                <a:sym typeface="+mn-lt"/>
              </a:rPr>
              <a:t>PART 3   </a:t>
            </a:r>
            <a:r>
              <a:rPr kumimoji="0" lang="zh-CN" altLang="en-US" sz="4800" b="0" i="0" u="none" strike="noStrike" kern="1200" cap="none" spc="600" normalizeH="0" baseline="0" noProof="0" dirty="0">
                <a:ln>
                  <a:noFill/>
                </a:ln>
                <a:solidFill>
                  <a:prstClr val="black"/>
                </a:solidFill>
                <a:effectLst/>
                <a:uLnTx/>
                <a:uFillTx/>
                <a:latin typeface="字魂59号-创粗黑"/>
                <a:ea typeface="字魂59号-创粗黑"/>
                <a:cs typeface="+mn-ea"/>
                <a:sym typeface="+mn-lt"/>
              </a:rPr>
              <a:t>曲面重建算法性能优化</a:t>
            </a:r>
          </a:p>
        </p:txBody>
      </p:sp>
    </p:spTree>
    <p:extLst>
      <p:ext uri="{BB962C8B-B14F-4D97-AF65-F5344CB8AC3E}">
        <p14:creationId xmlns:p14="http://schemas.microsoft.com/office/powerpoint/2010/main" val="3087051673"/>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5" name="标题 5">
            <a:extLst>
              <a:ext uri="{FF2B5EF4-FFF2-40B4-BE49-F238E27FC236}">
                <a16:creationId xmlns:a16="http://schemas.microsoft.com/office/drawing/2014/main" id="{38F5F7EC-F060-4184-BEAC-56DC102BF115}"/>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原始</a:t>
            </a:r>
            <a:r>
              <a:rPr lang="en-US" altLang="zh-CN" sz="4000" b="1" dirty="0">
                <a:latin typeface="微软雅黑" panose="020B0503020204020204" pitchFamily="34" charset="-122"/>
                <a:ea typeface="微软雅黑" panose="020B0503020204020204" pitchFamily="34" charset="-122"/>
              </a:rPr>
              <a:t>MC</a:t>
            </a:r>
            <a:r>
              <a:rPr lang="zh-CN" altLang="en-US" sz="4000" b="1" dirty="0">
                <a:latin typeface="微软雅黑" panose="020B0503020204020204" pitchFamily="34" charset="-122"/>
                <a:ea typeface="微软雅黑" panose="020B0503020204020204" pitchFamily="34" charset="-122"/>
              </a:rPr>
              <a:t>算法的瓶颈</a:t>
            </a:r>
          </a:p>
        </p:txBody>
      </p:sp>
      <p:sp>
        <p:nvSpPr>
          <p:cNvPr id="9" name="副标题 6">
            <a:extLst>
              <a:ext uri="{FF2B5EF4-FFF2-40B4-BE49-F238E27FC236}">
                <a16:creationId xmlns:a16="http://schemas.microsoft.com/office/drawing/2014/main" id="{1466CE26-8ED5-466C-A4AA-65CA58CB11AD}"/>
              </a:ext>
            </a:extLst>
          </p:cNvPr>
          <p:cNvSpPr>
            <a:spLocks noGrp="1"/>
          </p:cNvSpPr>
          <p:nvPr>
            <p:ph type="subTitle" idx="1"/>
          </p:nvPr>
        </p:nvSpPr>
        <p:spPr>
          <a:xfrm>
            <a:off x="1242139" y="1844824"/>
            <a:ext cx="10009112"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研究表明，对于整个点云数据而言，有价值的体元（相交于等值面的体元）只占整体的</a:t>
            </a:r>
            <a:r>
              <a:rPr lang="en-US" altLang="zh-CN" dirty="0">
                <a:solidFill>
                  <a:schemeClr val="tx1"/>
                </a:solidFill>
                <a:latin typeface="微软雅黑" panose="020B0503020204020204" pitchFamily="34" charset="-122"/>
                <a:ea typeface="微软雅黑" panose="020B0503020204020204" pitchFamily="34" charset="-122"/>
              </a:rPr>
              <a:t>35%</a:t>
            </a:r>
            <a:r>
              <a:rPr lang="zh-CN" altLang="en-US" dirty="0">
                <a:solidFill>
                  <a:schemeClr val="tx1"/>
                </a:solidFill>
                <a:latin typeface="微软雅黑" panose="020B0503020204020204" pitchFamily="34" charset="-122"/>
                <a:ea typeface="微软雅黑" panose="020B0503020204020204" pitchFamily="34" charset="-122"/>
              </a:rPr>
              <a:t>左右。而分析</a:t>
            </a:r>
            <a:r>
              <a:rPr lang="en-US" altLang="zh-CN" dirty="0">
                <a:solidFill>
                  <a:schemeClr val="tx1"/>
                </a:solidFill>
                <a:latin typeface="微软雅黑" panose="020B0503020204020204" pitchFamily="34" charset="-122"/>
                <a:ea typeface="微软雅黑" panose="020B0503020204020204" pitchFamily="34" charset="-122"/>
              </a:rPr>
              <a:t>MC</a:t>
            </a:r>
            <a:r>
              <a:rPr lang="zh-CN" altLang="en-US" dirty="0">
                <a:solidFill>
                  <a:schemeClr val="tx1"/>
                </a:solidFill>
                <a:latin typeface="微软雅黑" panose="020B0503020204020204" pitchFamily="34" charset="-122"/>
                <a:ea typeface="微软雅黑" panose="020B0503020204020204" pitchFamily="34" charset="-122"/>
              </a:rPr>
              <a:t>算法的伪代码发现，原始 </a:t>
            </a:r>
            <a:r>
              <a:rPr lang="en-US" altLang="zh-CN" dirty="0">
                <a:solidFill>
                  <a:schemeClr val="tx1"/>
                </a:solidFill>
                <a:latin typeface="微软雅黑" panose="020B0503020204020204" pitchFamily="34" charset="-122"/>
                <a:ea typeface="微软雅黑" panose="020B0503020204020204" pitchFamily="34" charset="-122"/>
              </a:rPr>
              <a:t>MC </a:t>
            </a:r>
            <a:r>
              <a:rPr lang="zh-CN" altLang="en-US" dirty="0">
                <a:solidFill>
                  <a:schemeClr val="tx1"/>
                </a:solidFill>
                <a:latin typeface="微软雅黑" panose="020B0503020204020204" pitchFamily="34" charset="-122"/>
                <a:ea typeface="微软雅黑" panose="020B0503020204020204" pitchFamily="34" charset="-122"/>
              </a:rPr>
              <a:t>算法需要逐个遍历所有体元，而这也成为了原始</a:t>
            </a:r>
            <a:r>
              <a:rPr lang="en-US" altLang="zh-CN" dirty="0">
                <a:solidFill>
                  <a:schemeClr val="tx1"/>
                </a:solidFill>
                <a:latin typeface="微软雅黑" panose="020B0503020204020204" pitchFamily="34" charset="-122"/>
                <a:ea typeface="微软雅黑" panose="020B0503020204020204" pitchFamily="34" charset="-122"/>
              </a:rPr>
              <a:t>MC</a:t>
            </a:r>
            <a:r>
              <a:rPr lang="zh-CN" altLang="en-US" dirty="0">
                <a:solidFill>
                  <a:schemeClr val="tx1"/>
                </a:solidFill>
                <a:latin typeface="微软雅黑" panose="020B0503020204020204" pitchFamily="34" charset="-122"/>
                <a:ea typeface="微软雅黑" panose="020B0503020204020204" pitchFamily="34" charset="-122"/>
              </a:rPr>
              <a:t>算法的瓶颈问题。</a:t>
            </a:r>
          </a:p>
        </p:txBody>
      </p:sp>
    </p:spTree>
    <p:extLst>
      <p:ext uri="{BB962C8B-B14F-4D97-AF65-F5344CB8AC3E}">
        <p14:creationId xmlns:p14="http://schemas.microsoft.com/office/powerpoint/2010/main" val="908205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5" name="标题 5">
            <a:extLst>
              <a:ext uri="{FF2B5EF4-FFF2-40B4-BE49-F238E27FC236}">
                <a16:creationId xmlns:a16="http://schemas.microsoft.com/office/drawing/2014/main" id="{38F5F7EC-F060-4184-BEAC-56DC102BF115}"/>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区域增长</a:t>
            </a:r>
          </a:p>
        </p:txBody>
      </p:sp>
      <p:sp>
        <p:nvSpPr>
          <p:cNvPr id="9" name="副标题 6">
            <a:extLst>
              <a:ext uri="{FF2B5EF4-FFF2-40B4-BE49-F238E27FC236}">
                <a16:creationId xmlns:a16="http://schemas.microsoft.com/office/drawing/2014/main" id="{1466CE26-8ED5-466C-A4AA-65CA58CB11AD}"/>
              </a:ext>
            </a:extLst>
          </p:cNvPr>
          <p:cNvSpPr>
            <a:spLocks noGrp="1"/>
          </p:cNvSpPr>
          <p:nvPr>
            <p:ph type="subTitle" idx="1"/>
          </p:nvPr>
        </p:nvSpPr>
        <p:spPr>
          <a:xfrm>
            <a:off x="1242139" y="1844824"/>
            <a:ext cx="10009112"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在实际中，大部分待重建的点云数据都具有良好的连通性，凭借这一性质，只需从表面上的某些点出发就能进一步衍生出整个表面。根据其性质，即可避免去遍历一些无用的体素，只需寻找一些与相交于等值面的体素当作种子节点，凭借连通性拓扑关系进行遍历，就能衍生出完整的等值面。</a:t>
            </a:r>
          </a:p>
        </p:txBody>
      </p:sp>
    </p:spTree>
    <p:extLst>
      <p:ext uri="{BB962C8B-B14F-4D97-AF65-F5344CB8AC3E}">
        <p14:creationId xmlns:p14="http://schemas.microsoft.com/office/powerpoint/2010/main" val="2428454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5" name="标题 5">
            <a:extLst>
              <a:ext uri="{FF2B5EF4-FFF2-40B4-BE49-F238E27FC236}">
                <a16:creationId xmlns:a16="http://schemas.microsoft.com/office/drawing/2014/main" id="{38F5F7EC-F060-4184-BEAC-56DC102BF115}"/>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选取种子节点</a:t>
            </a:r>
          </a:p>
        </p:txBody>
      </p:sp>
      <p:sp>
        <p:nvSpPr>
          <p:cNvPr id="9" name="副标题 6">
            <a:extLst>
              <a:ext uri="{FF2B5EF4-FFF2-40B4-BE49-F238E27FC236}">
                <a16:creationId xmlns:a16="http://schemas.microsoft.com/office/drawing/2014/main" id="{1466CE26-8ED5-466C-A4AA-65CA58CB11AD}"/>
              </a:ext>
            </a:extLst>
          </p:cNvPr>
          <p:cNvSpPr>
            <a:spLocks noGrp="1"/>
          </p:cNvSpPr>
          <p:nvPr>
            <p:ph type="subTitle" idx="1"/>
          </p:nvPr>
        </p:nvSpPr>
        <p:spPr>
          <a:xfrm>
            <a:off x="1242139" y="1844824"/>
            <a:ext cx="10009112"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种子节点是指在点云数据内的一些相交于等值面的体元，通过这些体元拓展出曲面的整体模型。由于点云数据存在噪声，种子数量不宜过少。</a:t>
            </a: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在算法的实现中，设需要找的种子节点数量为 </a:t>
            </a:r>
            <a:r>
              <a:rPr lang="en-US" altLang="zh-CN" dirty="0">
                <a:solidFill>
                  <a:schemeClr val="tx1"/>
                </a:solidFill>
                <a:latin typeface="微软雅黑" panose="020B0503020204020204" pitchFamily="34" charset="-122"/>
                <a:ea typeface="微软雅黑" panose="020B0503020204020204" pitchFamily="34" charset="-122"/>
              </a:rPr>
              <a:t>threshold</a:t>
            </a:r>
            <a:r>
              <a:rPr lang="zh-CN" altLang="en-US" dirty="0">
                <a:solidFill>
                  <a:schemeClr val="tx1"/>
                </a:solidFill>
                <a:latin typeface="微软雅黑" panose="020B0503020204020204" pitchFamily="34" charset="-122"/>
                <a:ea typeface="微软雅黑" panose="020B0503020204020204" pitchFamily="34" charset="-122"/>
              </a:rPr>
              <a:t>，首先对体元进行遍历，直至找到 </a:t>
            </a:r>
            <a:r>
              <a:rPr lang="en-US" altLang="zh-CN" dirty="0">
                <a:solidFill>
                  <a:schemeClr val="tx1"/>
                </a:solidFill>
                <a:latin typeface="微软雅黑" panose="020B0503020204020204" pitchFamily="34" charset="-122"/>
                <a:ea typeface="微软雅黑" panose="020B0503020204020204" pitchFamily="34" charset="-122"/>
              </a:rPr>
              <a:t>threshold </a:t>
            </a:r>
            <a:r>
              <a:rPr lang="zh-CN" altLang="en-US" dirty="0">
                <a:solidFill>
                  <a:schemeClr val="tx1"/>
                </a:solidFill>
                <a:latin typeface="微软雅黑" panose="020B0503020204020204" pitchFamily="34" charset="-122"/>
                <a:ea typeface="微软雅黑" panose="020B0503020204020204" pitchFamily="34" charset="-122"/>
              </a:rPr>
              <a:t>个非空体元。将这些体元加入队列中，便完成了对种子节点的选择。</a:t>
            </a:r>
          </a:p>
        </p:txBody>
      </p:sp>
    </p:spTree>
    <p:extLst>
      <p:ext uri="{BB962C8B-B14F-4D97-AF65-F5344CB8AC3E}">
        <p14:creationId xmlns:p14="http://schemas.microsoft.com/office/powerpoint/2010/main" val="1121420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1964167" y="2148319"/>
            <a:ext cx="2775949" cy="2788596"/>
            <a:chOff x="2819220" y="148525"/>
            <a:chExt cx="1644507" cy="1651999"/>
          </a:xfrm>
        </p:grpSpPr>
        <p:sp>
          <p:nvSpPr>
            <p:cNvPr id="5" name="Freeform 10"/>
            <p:cNvSpPr>
              <a:spLocks/>
            </p:cNvSpPr>
            <p:nvPr/>
          </p:nvSpPr>
          <p:spPr bwMode="auto">
            <a:xfrm>
              <a:off x="2879157" y="208461"/>
              <a:ext cx="1524634" cy="1543363"/>
            </a:xfrm>
            <a:custGeom>
              <a:avLst/>
              <a:gdLst>
                <a:gd name="T0" fmla="*/ 150 w 152"/>
                <a:gd name="T1" fmla="*/ 77 h 154"/>
                <a:gd name="T2" fmla="*/ 149 w 152"/>
                <a:gd name="T3" fmla="*/ 77 h 154"/>
                <a:gd name="T4" fmla="*/ 128 w 152"/>
                <a:gd name="T5" fmla="*/ 129 h 154"/>
                <a:gd name="T6" fmla="*/ 76 w 152"/>
                <a:gd name="T7" fmla="*/ 151 h 154"/>
                <a:gd name="T8" fmla="*/ 24 w 152"/>
                <a:gd name="T9" fmla="*/ 129 h 154"/>
                <a:gd name="T10" fmla="*/ 3 w 152"/>
                <a:gd name="T11" fmla="*/ 77 h 154"/>
                <a:gd name="T12" fmla="*/ 24 w 152"/>
                <a:gd name="T13" fmla="*/ 24 h 154"/>
                <a:gd name="T14" fmla="*/ 76 w 152"/>
                <a:gd name="T15" fmla="*/ 3 h 154"/>
                <a:gd name="T16" fmla="*/ 128 w 152"/>
                <a:gd name="T17" fmla="*/ 24 h 154"/>
                <a:gd name="T18" fmla="*/ 149 w 152"/>
                <a:gd name="T19" fmla="*/ 77 h 154"/>
                <a:gd name="T20" fmla="*/ 150 w 152"/>
                <a:gd name="T21" fmla="*/ 77 h 154"/>
                <a:gd name="T22" fmla="*/ 152 w 152"/>
                <a:gd name="T23" fmla="*/ 77 h 154"/>
                <a:gd name="T24" fmla="*/ 130 w 152"/>
                <a:gd name="T25" fmla="*/ 22 h 154"/>
                <a:gd name="T26" fmla="*/ 76 w 152"/>
                <a:gd name="T27" fmla="*/ 0 h 154"/>
                <a:gd name="T28" fmla="*/ 22 w 152"/>
                <a:gd name="T29" fmla="*/ 22 h 154"/>
                <a:gd name="T30" fmla="*/ 0 w 152"/>
                <a:gd name="T31" fmla="*/ 77 h 154"/>
                <a:gd name="T32" fmla="*/ 22 w 152"/>
                <a:gd name="T33" fmla="*/ 131 h 154"/>
                <a:gd name="T34" fmla="*/ 76 w 152"/>
                <a:gd name="T35" fmla="*/ 154 h 154"/>
                <a:gd name="T36" fmla="*/ 130 w 152"/>
                <a:gd name="T37" fmla="*/ 131 h 154"/>
                <a:gd name="T38" fmla="*/ 152 w 152"/>
                <a:gd name="T39" fmla="*/ 77 h 154"/>
                <a:gd name="T40" fmla="*/ 150 w 152"/>
                <a:gd name="T4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54">
                  <a:moveTo>
                    <a:pt x="150" y="77"/>
                  </a:moveTo>
                  <a:cubicBezTo>
                    <a:pt x="149" y="77"/>
                    <a:pt x="149" y="77"/>
                    <a:pt x="149" y="77"/>
                  </a:cubicBezTo>
                  <a:cubicBezTo>
                    <a:pt x="149" y="97"/>
                    <a:pt x="141" y="116"/>
                    <a:pt x="128" y="129"/>
                  </a:cubicBezTo>
                  <a:cubicBezTo>
                    <a:pt x="114" y="142"/>
                    <a:pt x="96" y="151"/>
                    <a:pt x="76" y="151"/>
                  </a:cubicBezTo>
                  <a:cubicBezTo>
                    <a:pt x="56" y="151"/>
                    <a:pt x="37" y="142"/>
                    <a:pt x="24" y="129"/>
                  </a:cubicBezTo>
                  <a:cubicBezTo>
                    <a:pt x="11" y="116"/>
                    <a:pt x="3" y="97"/>
                    <a:pt x="3" y="77"/>
                  </a:cubicBezTo>
                  <a:cubicBezTo>
                    <a:pt x="3" y="56"/>
                    <a:pt x="11" y="38"/>
                    <a:pt x="24" y="24"/>
                  </a:cubicBezTo>
                  <a:cubicBezTo>
                    <a:pt x="37" y="11"/>
                    <a:pt x="56" y="3"/>
                    <a:pt x="76" y="3"/>
                  </a:cubicBezTo>
                  <a:cubicBezTo>
                    <a:pt x="96" y="3"/>
                    <a:pt x="114" y="11"/>
                    <a:pt x="128" y="24"/>
                  </a:cubicBezTo>
                  <a:cubicBezTo>
                    <a:pt x="141" y="38"/>
                    <a:pt x="149" y="56"/>
                    <a:pt x="149" y="77"/>
                  </a:cubicBezTo>
                  <a:cubicBezTo>
                    <a:pt x="150" y="77"/>
                    <a:pt x="150" y="77"/>
                    <a:pt x="150" y="77"/>
                  </a:cubicBezTo>
                  <a:cubicBezTo>
                    <a:pt x="152" y="77"/>
                    <a:pt x="152" y="77"/>
                    <a:pt x="152" y="77"/>
                  </a:cubicBezTo>
                  <a:cubicBezTo>
                    <a:pt x="152" y="55"/>
                    <a:pt x="143" y="36"/>
                    <a:pt x="130" y="22"/>
                  </a:cubicBezTo>
                  <a:cubicBezTo>
                    <a:pt x="116" y="8"/>
                    <a:pt x="97" y="0"/>
                    <a:pt x="76" y="0"/>
                  </a:cubicBezTo>
                  <a:cubicBezTo>
                    <a:pt x="55" y="0"/>
                    <a:pt x="36" y="8"/>
                    <a:pt x="22" y="22"/>
                  </a:cubicBezTo>
                  <a:cubicBezTo>
                    <a:pt x="8" y="36"/>
                    <a:pt x="0" y="55"/>
                    <a:pt x="0" y="77"/>
                  </a:cubicBezTo>
                  <a:cubicBezTo>
                    <a:pt x="0" y="98"/>
                    <a:pt x="8" y="117"/>
                    <a:pt x="22" y="131"/>
                  </a:cubicBezTo>
                  <a:cubicBezTo>
                    <a:pt x="36" y="145"/>
                    <a:pt x="55" y="154"/>
                    <a:pt x="76" y="154"/>
                  </a:cubicBezTo>
                  <a:cubicBezTo>
                    <a:pt x="97" y="154"/>
                    <a:pt x="116" y="145"/>
                    <a:pt x="130" y="131"/>
                  </a:cubicBezTo>
                  <a:cubicBezTo>
                    <a:pt x="143" y="117"/>
                    <a:pt x="152" y="98"/>
                    <a:pt x="152" y="77"/>
                  </a:cubicBezTo>
                  <a:lnTo>
                    <a:pt x="150" y="77"/>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 name="Freeform 11"/>
            <p:cNvSpPr>
              <a:spLocks/>
            </p:cNvSpPr>
            <p:nvPr/>
          </p:nvSpPr>
          <p:spPr bwMode="auto">
            <a:xfrm>
              <a:off x="2819220" y="148525"/>
              <a:ext cx="1644507" cy="1651999"/>
            </a:xfrm>
            <a:custGeom>
              <a:avLst/>
              <a:gdLst>
                <a:gd name="T0" fmla="*/ 82 w 164"/>
                <a:gd name="T1" fmla="*/ 164 h 165"/>
                <a:gd name="T2" fmla="*/ 82 w 164"/>
                <a:gd name="T3" fmla="*/ 163 h 165"/>
                <a:gd name="T4" fmla="*/ 26 w 164"/>
                <a:gd name="T5" fmla="*/ 139 h 165"/>
                <a:gd name="T6" fmla="*/ 3 w 164"/>
                <a:gd name="T7" fmla="*/ 83 h 165"/>
                <a:gd name="T8" fmla="*/ 26 w 164"/>
                <a:gd name="T9" fmla="*/ 26 h 165"/>
                <a:gd name="T10" fmla="*/ 82 w 164"/>
                <a:gd name="T11" fmla="*/ 3 h 165"/>
                <a:gd name="T12" fmla="*/ 138 w 164"/>
                <a:gd name="T13" fmla="*/ 26 h 165"/>
                <a:gd name="T14" fmla="*/ 161 w 164"/>
                <a:gd name="T15" fmla="*/ 83 h 165"/>
                <a:gd name="T16" fmla="*/ 138 w 164"/>
                <a:gd name="T17" fmla="*/ 139 h 165"/>
                <a:gd name="T18" fmla="*/ 82 w 164"/>
                <a:gd name="T19" fmla="*/ 163 h 165"/>
                <a:gd name="T20" fmla="*/ 82 w 164"/>
                <a:gd name="T21" fmla="*/ 164 h 165"/>
                <a:gd name="T22" fmla="*/ 82 w 164"/>
                <a:gd name="T23" fmla="*/ 165 h 165"/>
                <a:gd name="T24" fmla="*/ 164 w 164"/>
                <a:gd name="T25" fmla="*/ 83 h 165"/>
                <a:gd name="T26" fmla="*/ 82 w 164"/>
                <a:gd name="T27" fmla="*/ 0 h 165"/>
                <a:gd name="T28" fmla="*/ 0 w 164"/>
                <a:gd name="T29" fmla="*/ 83 h 165"/>
                <a:gd name="T30" fmla="*/ 82 w 164"/>
                <a:gd name="T31" fmla="*/ 165 h 165"/>
                <a:gd name="T32" fmla="*/ 82 w 164"/>
                <a:gd name="T33" fmla="*/ 16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65">
                  <a:moveTo>
                    <a:pt x="82" y="164"/>
                  </a:moveTo>
                  <a:cubicBezTo>
                    <a:pt x="82" y="163"/>
                    <a:pt x="82" y="163"/>
                    <a:pt x="82" y="163"/>
                  </a:cubicBezTo>
                  <a:cubicBezTo>
                    <a:pt x="60" y="163"/>
                    <a:pt x="40" y="154"/>
                    <a:pt x="26" y="139"/>
                  </a:cubicBezTo>
                  <a:cubicBezTo>
                    <a:pt x="12" y="125"/>
                    <a:pt x="3" y="105"/>
                    <a:pt x="3" y="83"/>
                  </a:cubicBezTo>
                  <a:cubicBezTo>
                    <a:pt x="3" y="61"/>
                    <a:pt x="12" y="41"/>
                    <a:pt x="26" y="26"/>
                  </a:cubicBezTo>
                  <a:cubicBezTo>
                    <a:pt x="40" y="12"/>
                    <a:pt x="60" y="3"/>
                    <a:pt x="82" y="3"/>
                  </a:cubicBezTo>
                  <a:cubicBezTo>
                    <a:pt x="104" y="3"/>
                    <a:pt x="123" y="12"/>
                    <a:pt x="138" y="26"/>
                  </a:cubicBezTo>
                  <a:cubicBezTo>
                    <a:pt x="152" y="41"/>
                    <a:pt x="161" y="61"/>
                    <a:pt x="161" y="83"/>
                  </a:cubicBezTo>
                  <a:cubicBezTo>
                    <a:pt x="161" y="105"/>
                    <a:pt x="152" y="125"/>
                    <a:pt x="138" y="139"/>
                  </a:cubicBezTo>
                  <a:cubicBezTo>
                    <a:pt x="123" y="154"/>
                    <a:pt x="104" y="163"/>
                    <a:pt x="82" y="163"/>
                  </a:cubicBezTo>
                  <a:cubicBezTo>
                    <a:pt x="82" y="164"/>
                    <a:pt x="82" y="164"/>
                    <a:pt x="82" y="164"/>
                  </a:cubicBezTo>
                  <a:cubicBezTo>
                    <a:pt x="82" y="165"/>
                    <a:pt x="82" y="165"/>
                    <a:pt x="82" y="165"/>
                  </a:cubicBezTo>
                  <a:cubicBezTo>
                    <a:pt x="127" y="165"/>
                    <a:pt x="164" y="128"/>
                    <a:pt x="164" y="83"/>
                  </a:cubicBezTo>
                  <a:cubicBezTo>
                    <a:pt x="164" y="37"/>
                    <a:pt x="127" y="0"/>
                    <a:pt x="82" y="0"/>
                  </a:cubicBezTo>
                  <a:cubicBezTo>
                    <a:pt x="37" y="0"/>
                    <a:pt x="0" y="37"/>
                    <a:pt x="0" y="83"/>
                  </a:cubicBezTo>
                  <a:cubicBezTo>
                    <a:pt x="0" y="128"/>
                    <a:pt x="37" y="165"/>
                    <a:pt x="82" y="165"/>
                  </a:cubicBezTo>
                  <a:lnTo>
                    <a:pt x="82" y="16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8" name="Freeform 13"/>
          <p:cNvSpPr>
            <a:spLocks/>
          </p:cNvSpPr>
          <p:nvPr/>
        </p:nvSpPr>
        <p:spPr bwMode="auto">
          <a:xfrm>
            <a:off x="2001086" y="4466651"/>
            <a:ext cx="366061" cy="235807"/>
          </a:xfrm>
          <a:custGeom>
            <a:avLst/>
            <a:gdLst>
              <a:gd name="T0" fmla="*/ 51 w 61"/>
              <a:gd name="T1" fmla="*/ 18 h 39"/>
              <a:gd name="T2" fmla="*/ 48 w 61"/>
              <a:gd name="T3" fmla="*/ 18 h 39"/>
              <a:gd name="T4" fmla="*/ 22 w 61"/>
              <a:gd name="T5" fmla="*/ 13 h 39"/>
              <a:gd name="T6" fmla="*/ 10 w 61"/>
              <a:gd name="T7" fmla="*/ 26 h 39"/>
              <a:gd name="T8" fmla="*/ 51 w 61"/>
              <a:gd name="T9" fmla="*/ 18 h 39"/>
            </a:gdLst>
            <a:ahLst/>
            <a:cxnLst>
              <a:cxn ang="0">
                <a:pos x="T0" y="T1"/>
              </a:cxn>
              <a:cxn ang="0">
                <a:pos x="T2" y="T3"/>
              </a:cxn>
              <a:cxn ang="0">
                <a:pos x="T4" y="T5"/>
              </a:cxn>
              <a:cxn ang="0">
                <a:pos x="T6" y="T7"/>
              </a:cxn>
              <a:cxn ang="0">
                <a:pos x="T8" y="T9"/>
              </a:cxn>
            </a:cxnLst>
            <a:rect l="0" t="0" r="r" b="b"/>
            <a:pathLst>
              <a:path w="61" h="39">
                <a:moveTo>
                  <a:pt x="51" y="18"/>
                </a:moveTo>
                <a:cubicBezTo>
                  <a:pt x="61" y="11"/>
                  <a:pt x="56" y="12"/>
                  <a:pt x="48" y="18"/>
                </a:cubicBezTo>
                <a:cubicBezTo>
                  <a:pt x="38" y="25"/>
                  <a:pt x="19" y="26"/>
                  <a:pt x="22" y="13"/>
                </a:cubicBezTo>
                <a:cubicBezTo>
                  <a:pt x="24" y="0"/>
                  <a:pt x="0" y="11"/>
                  <a:pt x="10" y="26"/>
                </a:cubicBezTo>
                <a:cubicBezTo>
                  <a:pt x="20" y="39"/>
                  <a:pt x="45" y="22"/>
                  <a:pt x="51" y="18"/>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Freeform 14"/>
          <p:cNvSpPr>
            <a:spLocks/>
          </p:cNvSpPr>
          <p:nvPr/>
        </p:nvSpPr>
        <p:spPr bwMode="auto">
          <a:xfrm>
            <a:off x="2223417" y="4648559"/>
            <a:ext cx="240298" cy="352586"/>
          </a:xfrm>
          <a:custGeom>
            <a:avLst/>
            <a:gdLst>
              <a:gd name="T0" fmla="*/ 27 w 40"/>
              <a:gd name="T1" fmla="*/ 12 h 59"/>
              <a:gd name="T2" fmla="*/ 28 w 40"/>
              <a:gd name="T3" fmla="*/ 8 h 59"/>
              <a:gd name="T4" fmla="*/ 12 w 40"/>
              <a:gd name="T5" fmla="*/ 47 h 59"/>
              <a:gd name="T6" fmla="*/ 27 w 40"/>
              <a:gd name="T7" fmla="*/ 38 h 59"/>
              <a:gd name="T8" fmla="*/ 27 w 40"/>
              <a:gd name="T9" fmla="*/ 12 h 59"/>
            </a:gdLst>
            <a:ahLst/>
            <a:cxnLst>
              <a:cxn ang="0">
                <a:pos x="T0" y="T1"/>
              </a:cxn>
              <a:cxn ang="0">
                <a:pos x="T2" y="T3"/>
              </a:cxn>
              <a:cxn ang="0">
                <a:pos x="T4" y="T5"/>
              </a:cxn>
              <a:cxn ang="0">
                <a:pos x="T6" y="T7"/>
              </a:cxn>
              <a:cxn ang="0">
                <a:pos x="T8" y="T9"/>
              </a:cxn>
            </a:cxnLst>
            <a:rect l="0" t="0" r="r" b="b"/>
            <a:pathLst>
              <a:path w="40" h="59">
                <a:moveTo>
                  <a:pt x="27" y="12"/>
                </a:moveTo>
                <a:cubicBezTo>
                  <a:pt x="35" y="5"/>
                  <a:pt x="36" y="0"/>
                  <a:pt x="28" y="8"/>
                </a:cubicBezTo>
                <a:cubicBezTo>
                  <a:pt x="22" y="14"/>
                  <a:pt x="0" y="34"/>
                  <a:pt x="12" y="47"/>
                </a:cubicBezTo>
                <a:cubicBezTo>
                  <a:pt x="24" y="59"/>
                  <a:pt x="40" y="38"/>
                  <a:pt x="27" y="38"/>
                </a:cubicBezTo>
                <a:cubicBezTo>
                  <a:pt x="13" y="39"/>
                  <a:pt x="18" y="20"/>
                  <a:pt x="27" y="1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 name="Freeform 12"/>
          <p:cNvSpPr>
            <a:spLocks/>
          </p:cNvSpPr>
          <p:nvPr/>
        </p:nvSpPr>
        <p:spPr bwMode="auto">
          <a:xfrm>
            <a:off x="1322863" y="4358854"/>
            <a:ext cx="1542846" cy="810724"/>
          </a:xfrm>
          <a:custGeom>
            <a:avLst/>
            <a:gdLst>
              <a:gd name="T0" fmla="*/ 163 w 257"/>
              <a:gd name="T1" fmla="*/ 61 h 135"/>
              <a:gd name="T2" fmla="*/ 239 w 257"/>
              <a:gd name="T3" fmla="*/ 30 h 135"/>
              <a:gd name="T4" fmla="*/ 245 w 257"/>
              <a:gd name="T5" fmla="*/ 27 h 135"/>
              <a:gd name="T6" fmla="*/ 164 w 257"/>
              <a:gd name="T7" fmla="*/ 45 h 135"/>
              <a:gd name="T8" fmla="*/ 27 w 257"/>
              <a:gd name="T9" fmla="*/ 94 h 135"/>
              <a:gd name="T10" fmla="*/ 29 w 257"/>
              <a:gd name="T11" fmla="*/ 65 h 135"/>
              <a:gd name="T12" fmla="*/ 24 w 257"/>
              <a:gd name="T13" fmla="*/ 75 h 135"/>
              <a:gd name="T14" fmla="*/ 32 w 257"/>
              <a:gd name="T15" fmla="*/ 83 h 135"/>
              <a:gd name="T16" fmla="*/ 35 w 257"/>
              <a:gd name="T17" fmla="*/ 60 h 135"/>
              <a:gd name="T18" fmla="*/ 9 w 257"/>
              <a:gd name="T19" fmla="*/ 73 h 135"/>
              <a:gd name="T20" fmla="*/ 163 w 257"/>
              <a:gd name="T21" fmla="*/ 6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135">
                <a:moveTo>
                  <a:pt x="163" y="61"/>
                </a:moveTo>
                <a:cubicBezTo>
                  <a:pt x="199" y="19"/>
                  <a:pt x="226" y="18"/>
                  <a:pt x="239" y="30"/>
                </a:cubicBezTo>
                <a:cubicBezTo>
                  <a:pt x="250" y="40"/>
                  <a:pt x="257" y="35"/>
                  <a:pt x="245" y="27"/>
                </a:cubicBezTo>
                <a:cubicBezTo>
                  <a:pt x="236" y="21"/>
                  <a:pt x="203" y="0"/>
                  <a:pt x="164" y="45"/>
                </a:cubicBezTo>
                <a:cubicBezTo>
                  <a:pt x="112" y="105"/>
                  <a:pt x="51" y="109"/>
                  <a:pt x="27" y="94"/>
                </a:cubicBezTo>
                <a:cubicBezTo>
                  <a:pt x="11" y="85"/>
                  <a:pt x="12" y="64"/>
                  <a:pt x="29" y="65"/>
                </a:cubicBezTo>
                <a:cubicBezTo>
                  <a:pt x="26" y="66"/>
                  <a:pt x="23" y="70"/>
                  <a:pt x="24" y="75"/>
                </a:cubicBezTo>
                <a:cubicBezTo>
                  <a:pt x="24" y="80"/>
                  <a:pt x="28" y="83"/>
                  <a:pt x="32" y="83"/>
                </a:cubicBezTo>
                <a:cubicBezTo>
                  <a:pt x="41" y="84"/>
                  <a:pt x="52" y="68"/>
                  <a:pt x="35" y="60"/>
                </a:cubicBezTo>
                <a:cubicBezTo>
                  <a:pt x="26" y="55"/>
                  <a:pt x="12" y="60"/>
                  <a:pt x="9" y="73"/>
                </a:cubicBezTo>
                <a:cubicBezTo>
                  <a:pt x="0" y="116"/>
                  <a:pt x="100" y="135"/>
                  <a:pt x="163" y="6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Freeform 15"/>
          <p:cNvSpPr>
            <a:spLocks/>
          </p:cNvSpPr>
          <p:nvPr/>
        </p:nvSpPr>
        <p:spPr bwMode="auto">
          <a:xfrm>
            <a:off x="3887534" y="4358854"/>
            <a:ext cx="1542846" cy="810724"/>
          </a:xfrm>
          <a:custGeom>
            <a:avLst/>
            <a:gdLst>
              <a:gd name="T0" fmla="*/ 94 w 257"/>
              <a:gd name="T1" fmla="*/ 61 h 135"/>
              <a:gd name="T2" fmla="*/ 18 w 257"/>
              <a:gd name="T3" fmla="*/ 30 h 135"/>
              <a:gd name="T4" fmla="*/ 12 w 257"/>
              <a:gd name="T5" fmla="*/ 27 h 135"/>
              <a:gd name="T6" fmla="*/ 93 w 257"/>
              <a:gd name="T7" fmla="*/ 45 h 135"/>
              <a:gd name="T8" fmla="*/ 231 w 257"/>
              <a:gd name="T9" fmla="*/ 94 h 135"/>
              <a:gd name="T10" fmla="*/ 228 w 257"/>
              <a:gd name="T11" fmla="*/ 65 h 135"/>
              <a:gd name="T12" fmla="*/ 233 w 257"/>
              <a:gd name="T13" fmla="*/ 75 h 135"/>
              <a:gd name="T14" fmla="*/ 225 w 257"/>
              <a:gd name="T15" fmla="*/ 83 h 135"/>
              <a:gd name="T16" fmla="*/ 222 w 257"/>
              <a:gd name="T17" fmla="*/ 60 h 135"/>
              <a:gd name="T18" fmla="*/ 248 w 257"/>
              <a:gd name="T19" fmla="*/ 73 h 135"/>
              <a:gd name="T20" fmla="*/ 94 w 257"/>
              <a:gd name="T21" fmla="*/ 6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135">
                <a:moveTo>
                  <a:pt x="94" y="61"/>
                </a:moveTo>
                <a:cubicBezTo>
                  <a:pt x="58" y="19"/>
                  <a:pt x="31" y="18"/>
                  <a:pt x="18" y="30"/>
                </a:cubicBezTo>
                <a:cubicBezTo>
                  <a:pt x="7" y="40"/>
                  <a:pt x="0" y="35"/>
                  <a:pt x="12" y="27"/>
                </a:cubicBezTo>
                <a:cubicBezTo>
                  <a:pt x="21" y="21"/>
                  <a:pt x="54" y="0"/>
                  <a:pt x="93" y="45"/>
                </a:cubicBezTo>
                <a:cubicBezTo>
                  <a:pt x="145" y="105"/>
                  <a:pt x="206" y="109"/>
                  <a:pt x="231" y="94"/>
                </a:cubicBezTo>
                <a:cubicBezTo>
                  <a:pt x="246" y="85"/>
                  <a:pt x="245" y="64"/>
                  <a:pt x="228" y="65"/>
                </a:cubicBezTo>
                <a:cubicBezTo>
                  <a:pt x="231" y="66"/>
                  <a:pt x="234" y="70"/>
                  <a:pt x="233" y="75"/>
                </a:cubicBezTo>
                <a:cubicBezTo>
                  <a:pt x="233" y="80"/>
                  <a:pt x="229" y="83"/>
                  <a:pt x="225" y="83"/>
                </a:cubicBezTo>
                <a:cubicBezTo>
                  <a:pt x="216" y="84"/>
                  <a:pt x="205" y="68"/>
                  <a:pt x="222" y="60"/>
                </a:cubicBezTo>
                <a:cubicBezTo>
                  <a:pt x="231" y="55"/>
                  <a:pt x="245" y="60"/>
                  <a:pt x="248" y="73"/>
                </a:cubicBezTo>
                <a:cubicBezTo>
                  <a:pt x="257" y="116"/>
                  <a:pt x="157" y="135"/>
                  <a:pt x="94" y="6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 name="Freeform 16"/>
          <p:cNvSpPr>
            <a:spLocks/>
          </p:cNvSpPr>
          <p:nvPr/>
        </p:nvSpPr>
        <p:spPr bwMode="auto">
          <a:xfrm>
            <a:off x="4386096" y="4466651"/>
            <a:ext cx="366061" cy="235807"/>
          </a:xfrm>
          <a:custGeom>
            <a:avLst/>
            <a:gdLst>
              <a:gd name="T0" fmla="*/ 10 w 61"/>
              <a:gd name="T1" fmla="*/ 18 h 39"/>
              <a:gd name="T2" fmla="*/ 13 w 61"/>
              <a:gd name="T3" fmla="*/ 18 h 39"/>
              <a:gd name="T4" fmla="*/ 40 w 61"/>
              <a:gd name="T5" fmla="*/ 13 h 39"/>
              <a:gd name="T6" fmla="*/ 51 w 61"/>
              <a:gd name="T7" fmla="*/ 26 h 39"/>
              <a:gd name="T8" fmla="*/ 10 w 61"/>
              <a:gd name="T9" fmla="*/ 18 h 39"/>
            </a:gdLst>
            <a:ahLst/>
            <a:cxnLst>
              <a:cxn ang="0">
                <a:pos x="T0" y="T1"/>
              </a:cxn>
              <a:cxn ang="0">
                <a:pos x="T2" y="T3"/>
              </a:cxn>
              <a:cxn ang="0">
                <a:pos x="T4" y="T5"/>
              </a:cxn>
              <a:cxn ang="0">
                <a:pos x="T6" y="T7"/>
              </a:cxn>
              <a:cxn ang="0">
                <a:pos x="T8" y="T9"/>
              </a:cxn>
            </a:cxnLst>
            <a:rect l="0" t="0" r="r" b="b"/>
            <a:pathLst>
              <a:path w="61" h="39">
                <a:moveTo>
                  <a:pt x="10" y="18"/>
                </a:moveTo>
                <a:cubicBezTo>
                  <a:pt x="0" y="11"/>
                  <a:pt x="5" y="12"/>
                  <a:pt x="13" y="18"/>
                </a:cubicBezTo>
                <a:cubicBezTo>
                  <a:pt x="23" y="25"/>
                  <a:pt x="43" y="26"/>
                  <a:pt x="40" y="13"/>
                </a:cubicBezTo>
                <a:cubicBezTo>
                  <a:pt x="37" y="0"/>
                  <a:pt x="61" y="11"/>
                  <a:pt x="51" y="26"/>
                </a:cubicBezTo>
                <a:cubicBezTo>
                  <a:pt x="41" y="39"/>
                  <a:pt x="16" y="22"/>
                  <a:pt x="10" y="18"/>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Freeform 17"/>
          <p:cNvSpPr>
            <a:spLocks/>
          </p:cNvSpPr>
          <p:nvPr/>
        </p:nvSpPr>
        <p:spPr bwMode="auto">
          <a:xfrm>
            <a:off x="4289526" y="4648559"/>
            <a:ext cx="240298" cy="352586"/>
          </a:xfrm>
          <a:custGeom>
            <a:avLst/>
            <a:gdLst>
              <a:gd name="T0" fmla="*/ 13 w 40"/>
              <a:gd name="T1" fmla="*/ 12 h 59"/>
              <a:gd name="T2" fmla="*/ 12 w 40"/>
              <a:gd name="T3" fmla="*/ 8 h 59"/>
              <a:gd name="T4" fmla="*/ 28 w 40"/>
              <a:gd name="T5" fmla="*/ 47 h 59"/>
              <a:gd name="T6" fmla="*/ 13 w 40"/>
              <a:gd name="T7" fmla="*/ 38 h 59"/>
              <a:gd name="T8" fmla="*/ 13 w 40"/>
              <a:gd name="T9" fmla="*/ 12 h 59"/>
            </a:gdLst>
            <a:ahLst/>
            <a:cxnLst>
              <a:cxn ang="0">
                <a:pos x="T0" y="T1"/>
              </a:cxn>
              <a:cxn ang="0">
                <a:pos x="T2" y="T3"/>
              </a:cxn>
              <a:cxn ang="0">
                <a:pos x="T4" y="T5"/>
              </a:cxn>
              <a:cxn ang="0">
                <a:pos x="T6" y="T7"/>
              </a:cxn>
              <a:cxn ang="0">
                <a:pos x="T8" y="T9"/>
              </a:cxn>
            </a:cxnLst>
            <a:rect l="0" t="0" r="r" b="b"/>
            <a:pathLst>
              <a:path w="40" h="59">
                <a:moveTo>
                  <a:pt x="13" y="12"/>
                </a:moveTo>
                <a:cubicBezTo>
                  <a:pt x="5" y="5"/>
                  <a:pt x="4" y="0"/>
                  <a:pt x="12" y="8"/>
                </a:cubicBezTo>
                <a:cubicBezTo>
                  <a:pt x="18" y="14"/>
                  <a:pt x="40" y="34"/>
                  <a:pt x="28" y="47"/>
                </a:cubicBezTo>
                <a:cubicBezTo>
                  <a:pt x="16" y="59"/>
                  <a:pt x="0" y="38"/>
                  <a:pt x="13" y="38"/>
                </a:cubicBezTo>
                <a:cubicBezTo>
                  <a:pt x="27" y="39"/>
                  <a:pt x="22" y="20"/>
                  <a:pt x="13" y="1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91" name="组合 90"/>
          <p:cNvGrpSpPr/>
          <p:nvPr/>
        </p:nvGrpSpPr>
        <p:grpSpPr>
          <a:xfrm>
            <a:off x="1460398" y="703914"/>
            <a:ext cx="3925835" cy="2123998"/>
            <a:chOff x="1669189" y="-1773188"/>
            <a:chExt cx="3925835" cy="2123998"/>
          </a:xfrm>
        </p:grpSpPr>
        <p:sp>
          <p:nvSpPr>
            <p:cNvPr id="13" name="Freeform 85"/>
            <p:cNvSpPr>
              <a:spLocks/>
            </p:cNvSpPr>
            <p:nvPr/>
          </p:nvSpPr>
          <p:spPr bwMode="auto">
            <a:xfrm>
              <a:off x="3710774" y="-241062"/>
              <a:ext cx="610603" cy="389587"/>
            </a:xfrm>
            <a:custGeom>
              <a:avLst/>
              <a:gdLst>
                <a:gd name="T0" fmla="*/ 11 w 61"/>
                <a:gd name="T1" fmla="*/ 36 h 39"/>
                <a:gd name="T2" fmla="*/ 53 w 61"/>
                <a:gd name="T3" fmla="*/ 8 h 39"/>
                <a:gd name="T4" fmla="*/ 56 w 61"/>
                <a:gd name="T5" fmla="*/ 9 h 39"/>
                <a:gd name="T6" fmla="*/ 11 w 61"/>
                <a:gd name="T7" fmla="*/ 38 h 39"/>
                <a:gd name="T8" fmla="*/ 11 w 61"/>
                <a:gd name="T9" fmla="*/ 36 h 39"/>
              </a:gdLst>
              <a:ahLst/>
              <a:cxnLst>
                <a:cxn ang="0">
                  <a:pos x="T0" y="T1"/>
                </a:cxn>
                <a:cxn ang="0">
                  <a:pos x="T2" y="T3"/>
                </a:cxn>
                <a:cxn ang="0">
                  <a:pos x="T4" y="T5"/>
                </a:cxn>
                <a:cxn ang="0">
                  <a:pos x="T6" y="T7"/>
                </a:cxn>
                <a:cxn ang="0">
                  <a:pos x="T8" y="T9"/>
                </a:cxn>
              </a:cxnLst>
              <a:rect l="0" t="0" r="r" b="b"/>
              <a:pathLst>
                <a:path w="61" h="39">
                  <a:moveTo>
                    <a:pt x="11" y="36"/>
                  </a:moveTo>
                  <a:cubicBezTo>
                    <a:pt x="30" y="36"/>
                    <a:pt x="60" y="25"/>
                    <a:pt x="53" y="8"/>
                  </a:cubicBezTo>
                  <a:cubicBezTo>
                    <a:pt x="52" y="4"/>
                    <a:pt x="54" y="0"/>
                    <a:pt x="56" y="9"/>
                  </a:cubicBezTo>
                  <a:cubicBezTo>
                    <a:pt x="61" y="24"/>
                    <a:pt x="41" y="36"/>
                    <a:pt x="11" y="38"/>
                  </a:cubicBezTo>
                  <a:cubicBezTo>
                    <a:pt x="4" y="39"/>
                    <a:pt x="0" y="35"/>
                    <a:pt x="11" y="36"/>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Freeform 86"/>
            <p:cNvSpPr>
              <a:spLocks/>
            </p:cNvSpPr>
            <p:nvPr/>
          </p:nvSpPr>
          <p:spPr bwMode="auto">
            <a:xfrm>
              <a:off x="4134074" y="-402142"/>
              <a:ext cx="157333" cy="239746"/>
            </a:xfrm>
            <a:custGeom>
              <a:avLst/>
              <a:gdLst>
                <a:gd name="T0" fmla="*/ 6 w 16"/>
                <a:gd name="T1" fmla="*/ 20 h 24"/>
                <a:gd name="T2" fmla="*/ 1 w 16"/>
                <a:gd name="T3" fmla="*/ 10 h 24"/>
                <a:gd name="T4" fmla="*/ 15 w 16"/>
                <a:gd name="T5" fmla="*/ 17 h 24"/>
                <a:gd name="T6" fmla="*/ 13 w 16"/>
                <a:gd name="T7" fmla="*/ 18 h 24"/>
                <a:gd name="T8" fmla="*/ 8 w 16"/>
                <a:gd name="T9" fmla="*/ 19 h 24"/>
                <a:gd name="T10" fmla="*/ 6 w 16"/>
                <a:gd name="T11" fmla="*/ 20 h 24"/>
              </a:gdLst>
              <a:ahLst/>
              <a:cxnLst>
                <a:cxn ang="0">
                  <a:pos x="T0" y="T1"/>
                </a:cxn>
                <a:cxn ang="0">
                  <a:pos x="T2" y="T3"/>
                </a:cxn>
                <a:cxn ang="0">
                  <a:pos x="T4" y="T5"/>
                </a:cxn>
                <a:cxn ang="0">
                  <a:pos x="T6" y="T7"/>
                </a:cxn>
                <a:cxn ang="0">
                  <a:pos x="T8" y="T9"/>
                </a:cxn>
                <a:cxn ang="0">
                  <a:pos x="T10" y="T11"/>
                </a:cxn>
              </a:cxnLst>
              <a:rect l="0" t="0" r="r" b="b"/>
              <a:pathLst>
                <a:path w="16" h="24">
                  <a:moveTo>
                    <a:pt x="6" y="20"/>
                  </a:moveTo>
                  <a:cubicBezTo>
                    <a:pt x="3" y="17"/>
                    <a:pt x="1" y="13"/>
                    <a:pt x="1" y="10"/>
                  </a:cubicBezTo>
                  <a:cubicBezTo>
                    <a:pt x="0" y="0"/>
                    <a:pt x="16" y="5"/>
                    <a:pt x="15" y="17"/>
                  </a:cubicBezTo>
                  <a:cubicBezTo>
                    <a:pt x="15" y="20"/>
                    <a:pt x="14" y="22"/>
                    <a:pt x="13" y="18"/>
                  </a:cubicBezTo>
                  <a:cubicBezTo>
                    <a:pt x="11" y="14"/>
                    <a:pt x="4" y="13"/>
                    <a:pt x="8" y="19"/>
                  </a:cubicBezTo>
                  <a:cubicBezTo>
                    <a:pt x="10" y="21"/>
                    <a:pt x="11" y="24"/>
                    <a:pt x="6" y="20"/>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 name="Freeform 87"/>
            <p:cNvSpPr>
              <a:spLocks/>
            </p:cNvSpPr>
            <p:nvPr/>
          </p:nvSpPr>
          <p:spPr bwMode="auto">
            <a:xfrm>
              <a:off x="3722011" y="-139920"/>
              <a:ext cx="228509" cy="250985"/>
            </a:xfrm>
            <a:custGeom>
              <a:avLst/>
              <a:gdLst>
                <a:gd name="T0" fmla="*/ 10 w 23"/>
                <a:gd name="T1" fmla="*/ 6 h 25"/>
                <a:gd name="T2" fmla="*/ 11 w 23"/>
                <a:gd name="T3" fmla="*/ 24 h 25"/>
                <a:gd name="T4" fmla="*/ 10 w 23"/>
                <a:gd name="T5" fmla="*/ 23 h 25"/>
                <a:gd name="T6" fmla="*/ 6 w 23"/>
                <a:gd name="T7" fmla="*/ 8 h 25"/>
                <a:gd name="T8" fmla="*/ 10 w 23"/>
                <a:gd name="T9" fmla="*/ 6 h 25"/>
              </a:gdLst>
              <a:ahLst/>
              <a:cxnLst>
                <a:cxn ang="0">
                  <a:pos x="T0" y="T1"/>
                </a:cxn>
                <a:cxn ang="0">
                  <a:pos x="T2" y="T3"/>
                </a:cxn>
                <a:cxn ang="0">
                  <a:pos x="T4" y="T5"/>
                </a:cxn>
                <a:cxn ang="0">
                  <a:pos x="T6" y="T7"/>
                </a:cxn>
                <a:cxn ang="0">
                  <a:pos x="T8" y="T9"/>
                </a:cxn>
              </a:cxnLst>
              <a:rect l="0" t="0" r="r" b="b"/>
              <a:pathLst>
                <a:path w="23" h="25">
                  <a:moveTo>
                    <a:pt x="10" y="6"/>
                  </a:moveTo>
                  <a:cubicBezTo>
                    <a:pt x="23" y="14"/>
                    <a:pt x="13" y="22"/>
                    <a:pt x="11" y="24"/>
                  </a:cubicBezTo>
                  <a:cubicBezTo>
                    <a:pt x="9" y="25"/>
                    <a:pt x="7" y="25"/>
                    <a:pt x="10" y="23"/>
                  </a:cubicBezTo>
                  <a:cubicBezTo>
                    <a:pt x="11" y="21"/>
                    <a:pt x="20" y="12"/>
                    <a:pt x="6" y="8"/>
                  </a:cubicBezTo>
                  <a:cubicBezTo>
                    <a:pt x="0" y="6"/>
                    <a:pt x="3" y="0"/>
                    <a:pt x="10" y="6"/>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 name="Freeform 88"/>
            <p:cNvSpPr>
              <a:spLocks/>
            </p:cNvSpPr>
            <p:nvPr/>
          </p:nvSpPr>
          <p:spPr bwMode="auto">
            <a:xfrm>
              <a:off x="3811916" y="141033"/>
              <a:ext cx="232254" cy="209777"/>
            </a:xfrm>
            <a:custGeom>
              <a:avLst/>
              <a:gdLst>
                <a:gd name="T0" fmla="*/ 3 w 23"/>
                <a:gd name="T1" fmla="*/ 3 h 21"/>
                <a:gd name="T2" fmla="*/ 22 w 23"/>
                <a:gd name="T3" fmla="*/ 13 h 21"/>
                <a:gd name="T4" fmla="*/ 17 w 23"/>
                <a:gd name="T5" fmla="*/ 15 h 21"/>
                <a:gd name="T6" fmla="*/ 4 w 23"/>
                <a:gd name="T7" fmla="*/ 4 h 21"/>
                <a:gd name="T8" fmla="*/ 3 w 23"/>
                <a:gd name="T9" fmla="*/ 3 h 21"/>
              </a:gdLst>
              <a:ahLst/>
              <a:cxnLst>
                <a:cxn ang="0">
                  <a:pos x="T0" y="T1"/>
                </a:cxn>
                <a:cxn ang="0">
                  <a:pos x="T2" y="T3"/>
                </a:cxn>
                <a:cxn ang="0">
                  <a:pos x="T4" y="T5"/>
                </a:cxn>
                <a:cxn ang="0">
                  <a:pos x="T6" y="T7"/>
                </a:cxn>
                <a:cxn ang="0">
                  <a:pos x="T8" y="T9"/>
                </a:cxn>
              </a:cxnLst>
              <a:rect l="0" t="0" r="r" b="b"/>
              <a:pathLst>
                <a:path w="23" h="21">
                  <a:moveTo>
                    <a:pt x="3" y="3"/>
                  </a:moveTo>
                  <a:cubicBezTo>
                    <a:pt x="6" y="3"/>
                    <a:pt x="19" y="0"/>
                    <a:pt x="22" y="13"/>
                  </a:cubicBezTo>
                  <a:cubicBezTo>
                    <a:pt x="23" y="21"/>
                    <a:pt x="15" y="20"/>
                    <a:pt x="17" y="15"/>
                  </a:cubicBezTo>
                  <a:cubicBezTo>
                    <a:pt x="20" y="4"/>
                    <a:pt x="6" y="4"/>
                    <a:pt x="4" y="4"/>
                  </a:cubicBezTo>
                  <a:cubicBezTo>
                    <a:pt x="0" y="5"/>
                    <a:pt x="0" y="4"/>
                    <a:pt x="3" y="3"/>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 name="Freeform 89"/>
            <p:cNvSpPr>
              <a:spLocks/>
            </p:cNvSpPr>
            <p:nvPr/>
          </p:nvSpPr>
          <p:spPr bwMode="auto">
            <a:xfrm>
              <a:off x="3781948" y="-199857"/>
              <a:ext cx="232254" cy="299682"/>
            </a:xfrm>
            <a:custGeom>
              <a:avLst/>
              <a:gdLst>
                <a:gd name="T0" fmla="*/ 7 w 23"/>
                <a:gd name="T1" fmla="*/ 8 h 30"/>
                <a:gd name="T2" fmla="*/ 11 w 23"/>
                <a:gd name="T3" fmla="*/ 5 h 30"/>
                <a:gd name="T4" fmla="*/ 12 w 23"/>
                <a:gd name="T5" fmla="*/ 28 h 30"/>
                <a:gd name="T6" fmla="*/ 11 w 23"/>
                <a:gd name="T7" fmla="*/ 27 h 30"/>
                <a:gd name="T8" fmla="*/ 7 w 23"/>
                <a:gd name="T9" fmla="*/ 8 h 30"/>
              </a:gdLst>
              <a:ahLst/>
              <a:cxnLst>
                <a:cxn ang="0">
                  <a:pos x="T0" y="T1"/>
                </a:cxn>
                <a:cxn ang="0">
                  <a:pos x="T2" y="T3"/>
                </a:cxn>
                <a:cxn ang="0">
                  <a:pos x="T4" y="T5"/>
                </a:cxn>
                <a:cxn ang="0">
                  <a:pos x="T6" y="T7"/>
                </a:cxn>
                <a:cxn ang="0">
                  <a:pos x="T8" y="T9"/>
                </a:cxn>
              </a:cxnLst>
              <a:rect l="0" t="0" r="r" b="b"/>
              <a:pathLst>
                <a:path w="23" h="30">
                  <a:moveTo>
                    <a:pt x="7" y="8"/>
                  </a:moveTo>
                  <a:cubicBezTo>
                    <a:pt x="0" y="6"/>
                    <a:pt x="4" y="0"/>
                    <a:pt x="11" y="5"/>
                  </a:cubicBezTo>
                  <a:cubicBezTo>
                    <a:pt x="23" y="14"/>
                    <a:pt x="14" y="27"/>
                    <a:pt x="12" y="28"/>
                  </a:cubicBezTo>
                  <a:cubicBezTo>
                    <a:pt x="10" y="30"/>
                    <a:pt x="9" y="29"/>
                    <a:pt x="11" y="27"/>
                  </a:cubicBezTo>
                  <a:cubicBezTo>
                    <a:pt x="13" y="26"/>
                    <a:pt x="20" y="12"/>
                    <a:pt x="7" y="8"/>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 name="Freeform 90"/>
            <p:cNvSpPr>
              <a:spLocks/>
            </p:cNvSpPr>
            <p:nvPr/>
          </p:nvSpPr>
          <p:spPr bwMode="auto">
            <a:xfrm>
              <a:off x="3931789" y="141033"/>
              <a:ext cx="280953" cy="209777"/>
            </a:xfrm>
            <a:custGeom>
              <a:avLst/>
              <a:gdLst>
                <a:gd name="T0" fmla="*/ 4 w 28"/>
                <a:gd name="T1" fmla="*/ 1 h 21"/>
                <a:gd name="T2" fmla="*/ 3 w 28"/>
                <a:gd name="T3" fmla="*/ 0 h 21"/>
                <a:gd name="T4" fmla="*/ 27 w 28"/>
                <a:gd name="T5" fmla="*/ 14 h 21"/>
                <a:gd name="T6" fmla="*/ 22 w 28"/>
                <a:gd name="T7" fmla="*/ 15 h 21"/>
                <a:gd name="T8" fmla="*/ 4 w 28"/>
                <a:gd name="T9" fmla="*/ 1 h 21"/>
              </a:gdLst>
              <a:ahLst/>
              <a:cxnLst>
                <a:cxn ang="0">
                  <a:pos x="T0" y="T1"/>
                </a:cxn>
                <a:cxn ang="0">
                  <a:pos x="T2" y="T3"/>
                </a:cxn>
                <a:cxn ang="0">
                  <a:pos x="T4" y="T5"/>
                </a:cxn>
                <a:cxn ang="0">
                  <a:pos x="T6" y="T7"/>
                </a:cxn>
                <a:cxn ang="0">
                  <a:pos x="T8" y="T9"/>
                </a:cxn>
              </a:cxnLst>
              <a:rect l="0" t="0" r="r" b="b"/>
              <a:pathLst>
                <a:path w="28" h="21">
                  <a:moveTo>
                    <a:pt x="4" y="1"/>
                  </a:moveTo>
                  <a:cubicBezTo>
                    <a:pt x="0" y="2"/>
                    <a:pt x="0" y="1"/>
                    <a:pt x="3" y="0"/>
                  </a:cubicBezTo>
                  <a:cubicBezTo>
                    <a:pt x="6" y="0"/>
                    <a:pt x="24" y="1"/>
                    <a:pt x="27" y="14"/>
                  </a:cubicBezTo>
                  <a:cubicBezTo>
                    <a:pt x="28" y="21"/>
                    <a:pt x="21" y="21"/>
                    <a:pt x="22" y="15"/>
                  </a:cubicBezTo>
                  <a:cubicBezTo>
                    <a:pt x="25" y="4"/>
                    <a:pt x="6" y="1"/>
                    <a:pt x="4" y="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 name="Freeform 91"/>
            <p:cNvSpPr>
              <a:spLocks/>
            </p:cNvSpPr>
            <p:nvPr/>
          </p:nvSpPr>
          <p:spPr bwMode="auto">
            <a:xfrm>
              <a:off x="3972996" y="-630649"/>
              <a:ext cx="258477" cy="288445"/>
            </a:xfrm>
            <a:custGeom>
              <a:avLst/>
              <a:gdLst>
                <a:gd name="T0" fmla="*/ 8 w 26"/>
                <a:gd name="T1" fmla="*/ 22 h 29"/>
                <a:gd name="T2" fmla="*/ 10 w 26"/>
                <a:gd name="T3" fmla="*/ 3 h 29"/>
                <a:gd name="T4" fmla="*/ 25 w 26"/>
                <a:gd name="T5" fmla="*/ 24 h 29"/>
                <a:gd name="T6" fmla="*/ 22 w 26"/>
                <a:gd name="T7" fmla="*/ 22 h 29"/>
                <a:gd name="T8" fmla="*/ 21 w 26"/>
                <a:gd name="T9" fmla="*/ 21 h 29"/>
                <a:gd name="T10" fmla="*/ 18 w 26"/>
                <a:gd name="T11" fmla="*/ 20 h 29"/>
                <a:gd name="T12" fmla="*/ 16 w 26"/>
                <a:gd name="T13" fmla="*/ 21 h 29"/>
                <a:gd name="T14" fmla="*/ 12 w 26"/>
                <a:gd name="T15" fmla="*/ 18 h 29"/>
                <a:gd name="T16" fmla="*/ 12 w 26"/>
                <a:gd name="T17" fmla="*/ 24 h 29"/>
                <a:gd name="T18" fmla="*/ 8 w 26"/>
                <a:gd name="T19"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9">
                  <a:moveTo>
                    <a:pt x="8" y="22"/>
                  </a:moveTo>
                  <a:cubicBezTo>
                    <a:pt x="0" y="15"/>
                    <a:pt x="0" y="0"/>
                    <a:pt x="10" y="3"/>
                  </a:cubicBezTo>
                  <a:cubicBezTo>
                    <a:pt x="20" y="6"/>
                    <a:pt x="25" y="22"/>
                    <a:pt x="25" y="24"/>
                  </a:cubicBezTo>
                  <a:cubicBezTo>
                    <a:pt x="26" y="28"/>
                    <a:pt x="23" y="25"/>
                    <a:pt x="22" y="22"/>
                  </a:cubicBezTo>
                  <a:cubicBezTo>
                    <a:pt x="20" y="12"/>
                    <a:pt x="15" y="8"/>
                    <a:pt x="21" y="21"/>
                  </a:cubicBezTo>
                  <a:cubicBezTo>
                    <a:pt x="24" y="28"/>
                    <a:pt x="22" y="28"/>
                    <a:pt x="18" y="20"/>
                  </a:cubicBezTo>
                  <a:cubicBezTo>
                    <a:pt x="12" y="9"/>
                    <a:pt x="9" y="8"/>
                    <a:pt x="16" y="21"/>
                  </a:cubicBezTo>
                  <a:cubicBezTo>
                    <a:pt x="20" y="29"/>
                    <a:pt x="17" y="26"/>
                    <a:pt x="12" y="18"/>
                  </a:cubicBezTo>
                  <a:cubicBezTo>
                    <a:pt x="7" y="11"/>
                    <a:pt x="3" y="13"/>
                    <a:pt x="12" y="24"/>
                  </a:cubicBezTo>
                  <a:cubicBezTo>
                    <a:pt x="16" y="29"/>
                    <a:pt x="15" y="29"/>
                    <a:pt x="8" y="2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 name="Freeform 92"/>
            <p:cNvSpPr>
              <a:spLocks/>
            </p:cNvSpPr>
            <p:nvPr/>
          </p:nvSpPr>
          <p:spPr bwMode="auto">
            <a:xfrm>
              <a:off x="3763219" y="-611920"/>
              <a:ext cx="378350" cy="329650"/>
            </a:xfrm>
            <a:custGeom>
              <a:avLst/>
              <a:gdLst>
                <a:gd name="T0" fmla="*/ 26 w 38"/>
                <a:gd name="T1" fmla="*/ 30 h 33"/>
                <a:gd name="T2" fmla="*/ 33 w 38"/>
                <a:gd name="T3" fmla="*/ 31 h 33"/>
                <a:gd name="T4" fmla="*/ 32 w 38"/>
                <a:gd name="T5" fmla="*/ 33 h 33"/>
                <a:gd name="T6" fmla="*/ 4 w 38"/>
                <a:gd name="T7" fmla="*/ 16 h 33"/>
                <a:gd name="T8" fmla="*/ 13 w 38"/>
                <a:gd name="T9" fmla="*/ 11 h 33"/>
                <a:gd name="T10" fmla="*/ 30 w 38"/>
                <a:gd name="T11" fmla="*/ 26 h 33"/>
                <a:gd name="T12" fmla="*/ 29 w 38"/>
                <a:gd name="T13" fmla="*/ 26 h 33"/>
                <a:gd name="T14" fmla="*/ 23 w 38"/>
                <a:gd name="T15" fmla="*/ 26 h 33"/>
                <a:gd name="T16" fmla="*/ 26 w 38"/>
                <a:gd name="T17" fmla="*/ 29 h 33"/>
                <a:gd name="T18" fmla="*/ 26 w 38"/>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3">
                  <a:moveTo>
                    <a:pt x="26" y="30"/>
                  </a:moveTo>
                  <a:cubicBezTo>
                    <a:pt x="32" y="31"/>
                    <a:pt x="32" y="31"/>
                    <a:pt x="33" y="31"/>
                  </a:cubicBezTo>
                  <a:cubicBezTo>
                    <a:pt x="35" y="32"/>
                    <a:pt x="34" y="33"/>
                    <a:pt x="32" y="33"/>
                  </a:cubicBezTo>
                  <a:cubicBezTo>
                    <a:pt x="25" y="33"/>
                    <a:pt x="8" y="27"/>
                    <a:pt x="4" y="16"/>
                  </a:cubicBezTo>
                  <a:cubicBezTo>
                    <a:pt x="0" y="5"/>
                    <a:pt x="6" y="0"/>
                    <a:pt x="13" y="11"/>
                  </a:cubicBezTo>
                  <a:cubicBezTo>
                    <a:pt x="20" y="22"/>
                    <a:pt x="23" y="23"/>
                    <a:pt x="30" y="26"/>
                  </a:cubicBezTo>
                  <a:cubicBezTo>
                    <a:pt x="37" y="28"/>
                    <a:pt x="38" y="30"/>
                    <a:pt x="29" y="26"/>
                  </a:cubicBezTo>
                  <a:cubicBezTo>
                    <a:pt x="20" y="23"/>
                    <a:pt x="15" y="22"/>
                    <a:pt x="23" y="26"/>
                  </a:cubicBezTo>
                  <a:cubicBezTo>
                    <a:pt x="31" y="30"/>
                    <a:pt x="32" y="31"/>
                    <a:pt x="26" y="29"/>
                  </a:cubicBezTo>
                  <a:cubicBezTo>
                    <a:pt x="20" y="27"/>
                    <a:pt x="20" y="29"/>
                    <a:pt x="26" y="30"/>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 name="Freeform 93"/>
            <p:cNvSpPr>
              <a:spLocks/>
            </p:cNvSpPr>
            <p:nvPr/>
          </p:nvSpPr>
          <p:spPr bwMode="auto">
            <a:xfrm>
              <a:off x="4044169" y="-701824"/>
              <a:ext cx="307174" cy="382095"/>
            </a:xfrm>
            <a:custGeom>
              <a:avLst/>
              <a:gdLst>
                <a:gd name="T0" fmla="*/ 25 w 31"/>
                <a:gd name="T1" fmla="*/ 35 h 38"/>
                <a:gd name="T2" fmla="*/ 27 w 31"/>
                <a:gd name="T3" fmla="*/ 29 h 38"/>
                <a:gd name="T4" fmla="*/ 25 w 31"/>
                <a:gd name="T5" fmla="*/ 28 h 38"/>
                <a:gd name="T6" fmla="*/ 23 w 31"/>
                <a:gd name="T7" fmla="*/ 25 h 38"/>
                <a:gd name="T8" fmla="*/ 21 w 31"/>
                <a:gd name="T9" fmla="*/ 29 h 38"/>
                <a:gd name="T10" fmla="*/ 20 w 31"/>
                <a:gd name="T11" fmla="*/ 30 h 38"/>
                <a:gd name="T12" fmla="*/ 10 w 31"/>
                <a:gd name="T13" fmla="*/ 12 h 38"/>
                <a:gd name="T14" fmla="*/ 20 w 31"/>
                <a:gd name="T15" fmla="*/ 8 h 38"/>
                <a:gd name="T16" fmla="*/ 27 w 31"/>
                <a:gd name="T17" fmla="*/ 34 h 38"/>
                <a:gd name="T18" fmla="*/ 25 w 31"/>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8">
                  <a:moveTo>
                    <a:pt x="25" y="35"/>
                  </a:moveTo>
                  <a:cubicBezTo>
                    <a:pt x="26" y="33"/>
                    <a:pt x="26" y="34"/>
                    <a:pt x="27" y="29"/>
                  </a:cubicBezTo>
                  <a:cubicBezTo>
                    <a:pt x="28" y="24"/>
                    <a:pt x="25" y="23"/>
                    <a:pt x="25" y="28"/>
                  </a:cubicBezTo>
                  <a:cubicBezTo>
                    <a:pt x="25" y="33"/>
                    <a:pt x="24" y="32"/>
                    <a:pt x="23" y="25"/>
                  </a:cubicBezTo>
                  <a:cubicBezTo>
                    <a:pt x="21" y="17"/>
                    <a:pt x="20" y="21"/>
                    <a:pt x="21" y="29"/>
                  </a:cubicBezTo>
                  <a:cubicBezTo>
                    <a:pt x="23" y="37"/>
                    <a:pt x="20" y="36"/>
                    <a:pt x="20" y="30"/>
                  </a:cubicBezTo>
                  <a:cubicBezTo>
                    <a:pt x="20" y="24"/>
                    <a:pt x="20" y="21"/>
                    <a:pt x="10" y="12"/>
                  </a:cubicBezTo>
                  <a:cubicBezTo>
                    <a:pt x="0" y="2"/>
                    <a:pt x="9" y="0"/>
                    <a:pt x="20" y="8"/>
                  </a:cubicBezTo>
                  <a:cubicBezTo>
                    <a:pt x="31" y="15"/>
                    <a:pt x="30" y="29"/>
                    <a:pt x="27" y="34"/>
                  </a:cubicBezTo>
                  <a:cubicBezTo>
                    <a:pt x="25" y="38"/>
                    <a:pt x="24" y="38"/>
                    <a:pt x="25" y="35"/>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2" name="Freeform 94"/>
            <p:cNvSpPr>
              <a:spLocks/>
            </p:cNvSpPr>
            <p:nvPr/>
          </p:nvSpPr>
          <p:spPr bwMode="auto">
            <a:xfrm>
              <a:off x="4283915" y="-690585"/>
              <a:ext cx="258477" cy="460762"/>
            </a:xfrm>
            <a:custGeom>
              <a:avLst/>
              <a:gdLst>
                <a:gd name="T0" fmla="*/ 8 w 26"/>
                <a:gd name="T1" fmla="*/ 42 h 46"/>
                <a:gd name="T2" fmla="*/ 7 w 26"/>
                <a:gd name="T3" fmla="*/ 41 h 46"/>
                <a:gd name="T4" fmla="*/ 18 w 26"/>
                <a:gd name="T5" fmla="*/ 29 h 46"/>
                <a:gd name="T6" fmla="*/ 16 w 26"/>
                <a:gd name="T7" fmla="*/ 30 h 46"/>
                <a:gd name="T8" fmla="*/ 6 w 26"/>
                <a:gd name="T9" fmla="*/ 40 h 46"/>
                <a:gd name="T10" fmla="*/ 6 w 26"/>
                <a:gd name="T11" fmla="*/ 38 h 46"/>
                <a:gd name="T12" fmla="*/ 15 w 26"/>
                <a:gd name="T13" fmla="*/ 25 h 46"/>
                <a:gd name="T14" fmla="*/ 13 w 26"/>
                <a:gd name="T15" fmla="*/ 25 h 46"/>
                <a:gd name="T16" fmla="*/ 4 w 26"/>
                <a:gd name="T17" fmla="*/ 39 h 46"/>
                <a:gd name="T18" fmla="*/ 2 w 26"/>
                <a:gd name="T19" fmla="*/ 39 h 46"/>
                <a:gd name="T20" fmla="*/ 8 w 26"/>
                <a:gd name="T21" fmla="*/ 13 h 46"/>
                <a:gd name="T22" fmla="*/ 19 w 26"/>
                <a:gd name="T23" fmla="*/ 9 h 46"/>
                <a:gd name="T24" fmla="*/ 8 w 26"/>
                <a:gd name="T2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6">
                  <a:moveTo>
                    <a:pt x="8" y="42"/>
                  </a:moveTo>
                  <a:cubicBezTo>
                    <a:pt x="0" y="46"/>
                    <a:pt x="3" y="43"/>
                    <a:pt x="7" y="41"/>
                  </a:cubicBezTo>
                  <a:cubicBezTo>
                    <a:pt x="13" y="38"/>
                    <a:pt x="17" y="33"/>
                    <a:pt x="18" y="29"/>
                  </a:cubicBezTo>
                  <a:cubicBezTo>
                    <a:pt x="18" y="26"/>
                    <a:pt x="17" y="25"/>
                    <a:pt x="16" y="30"/>
                  </a:cubicBezTo>
                  <a:cubicBezTo>
                    <a:pt x="15" y="32"/>
                    <a:pt x="9" y="38"/>
                    <a:pt x="6" y="40"/>
                  </a:cubicBezTo>
                  <a:cubicBezTo>
                    <a:pt x="3" y="42"/>
                    <a:pt x="3" y="41"/>
                    <a:pt x="6" y="38"/>
                  </a:cubicBezTo>
                  <a:cubicBezTo>
                    <a:pt x="9" y="36"/>
                    <a:pt x="15" y="31"/>
                    <a:pt x="15" y="25"/>
                  </a:cubicBezTo>
                  <a:cubicBezTo>
                    <a:pt x="15" y="19"/>
                    <a:pt x="13" y="21"/>
                    <a:pt x="13" y="25"/>
                  </a:cubicBezTo>
                  <a:cubicBezTo>
                    <a:pt x="13" y="30"/>
                    <a:pt x="8" y="36"/>
                    <a:pt x="4" y="39"/>
                  </a:cubicBezTo>
                  <a:cubicBezTo>
                    <a:pt x="1" y="41"/>
                    <a:pt x="0" y="41"/>
                    <a:pt x="2" y="39"/>
                  </a:cubicBezTo>
                  <a:cubicBezTo>
                    <a:pt x="5" y="36"/>
                    <a:pt x="16" y="26"/>
                    <a:pt x="8" y="13"/>
                  </a:cubicBezTo>
                  <a:cubicBezTo>
                    <a:pt x="0" y="0"/>
                    <a:pt x="16" y="0"/>
                    <a:pt x="19" y="9"/>
                  </a:cubicBezTo>
                  <a:cubicBezTo>
                    <a:pt x="26" y="29"/>
                    <a:pt x="16" y="38"/>
                    <a:pt x="8" y="4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Freeform 95"/>
            <p:cNvSpPr>
              <a:spLocks/>
            </p:cNvSpPr>
            <p:nvPr/>
          </p:nvSpPr>
          <p:spPr bwMode="auto">
            <a:xfrm>
              <a:off x="3632107" y="-522015"/>
              <a:ext cx="550667" cy="340890"/>
            </a:xfrm>
            <a:custGeom>
              <a:avLst/>
              <a:gdLst>
                <a:gd name="T0" fmla="*/ 18 w 55"/>
                <a:gd name="T1" fmla="*/ 13 h 34"/>
                <a:gd name="T2" fmla="*/ 46 w 55"/>
                <a:gd name="T3" fmla="*/ 26 h 34"/>
                <a:gd name="T4" fmla="*/ 46 w 55"/>
                <a:gd name="T5" fmla="*/ 27 h 34"/>
                <a:gd name="T6" fmla="*/ 26 w 55"/>
                <a:gd name="T7" fmla="*/ 23 h 34"/>
                <a:gd name="T8" fmla="*/ 25 w 55"/>
                <a:gd name="T9" fmla="*/ 25 h 34"/>
                <a:gd name="T10" fmla="*/ 44 w 55"/>
                <a:gd name="T11" fmla="*/ 28 h 34"/>
                <a:gd name="T12" fmla="*/ 45 w 55"/>
                <a:gd name="T13" fmla="*/ 29 h 34"/>
                <a:gd name="T14" fmla="*/ 29 w 55"/>
                <a:gd name="T15" fmla="*/ 28 h 34"/>
                <a:gd name="T16" fmla="*/ 28 w 55"/>
                <a:gd name="T17" fmla="*/ 29 h 34"/>
                <a:gd name="T18" fmla="*/ 45 w 55"/>
                <a:gd name="T19" fmla="*/ 30 h 34"/>
                <a:gd name="T20" fmla="*/ 46 w 55"/>
                <a:gd name="T21" fmla="*/ 31 h 34"/>
                <a:gd name="T22" fmla="*/ 7 w 55"/>
                <a:gd name="T23" fmla="*/ 17 h 34"/>
                <a:gd name="T24" fmla="*/ 18 w 55"/>
                <a:gd name="T2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34">
                  <a:moveTo>
                    <a:pt x="18" y="13"/>
                  </a:moveTo>
                  <a:cubicBezTo>
                    <a:pt x="25" y="26"/>
                    <a:pt x="43" y="26"/>
                    <a:pt x="46" y="26"/>
                  </a:cubicBezTo>
                  <a:cubicBezTo>
                    <a:pt x="50" y="26"/>
                    <a:pt x="50" y="27"/>
                    <a:pt x="46" y="27"/>
                  </a:cubicBezTo>
                  <a:cubicBezTo>
                    <a:pt x="40" y="27"/>
                    <a:pt x="32" y="27"/>
                    <a:pt x="26" y="23"/>
                  </a:cubicBezTo>
                  <a:cubicBezTo>
                    <a:pt x="23" y="21"/>
                    <a:pt x="19" y="21"/>
                    <a:pt x="25" y="25"/>
                  </a:cubicBezTo>
                  <a:cubicBezTo>
                    <a:pt x="32" y="29"/>
                    <a:pt x="39" y="28"/>
                    <a:pt x="44" y="28"/>
                  </a:cubicBezTo>
                  <a:cubicBezTo>
                    <a:pt x="49" y="28"/>
                    <a:pt x="49" y="28"/>
                    <a:pt x="45" y="29"/>
                  </a:cubicBezTo>
                  <a:cubicBezTo>
                    <a:pt x="42" y="30"/>
                    <a:pt x="32" y="29"/>
                    <a:pt x="29" y="28"/>
                  </a:cubicBezTo>
                  <a:cubicBezTo>
                    <a:pt x="24" y="26"/>
                    <a:pt x="24" y="27"/>
                    <a:pt x="28" y="29"/>
                  </a:cubicBezTo>
                  <a:cubicBezTo>
                    <a:pt x="32" y="31"/>
                    <a:pt x="40" y="32"/>
                    <a:pt x="45" y="30"/>
                  </a:cubicBezTo>
                  <a:cubicBezTo>
                    <a:pt x="50" y="29"/>
                    <a:pt x="55" y="29"/>
                    <a:pt x="46" y="31"/>
                  </a:cubicBezTo>
                  <a:cubicBezTo>
                    <a:pt x="38" y="34"/>
                    <a:pt x="22" y="34"/>
                    <a:pt x="7" y="17"/>
                  </a:cubicBezTo>
                  <a:cubicBezTo>
                    <a:pt x="0" y="9"/>
                    <a:pt x="11" y="0"/>
                    <a:pt x="18" y="13"/>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Freeform 96"/>
            <p:cNvSpPr>
              <a:spLocks/>
            </p:cNvSpPr>
            <p:nvPr/>
          </p:nvSpPr>
          <p:spPr bwMode="auto">
            <a:xfrm>
              <a:off x="2939093" y="-241062"/>
              <a:ext cx="614348" cy="389587"/>
            </a:xfrm>
            <a:custGeom>
              <a:avLst/>
              <a:gdLst>
                <a:gd name="T0" fmla="*/ 5 w 61"/>
                <a:gd name="T1" fmla="*/ 9 h 39"/>
                <a:gd name="T2" fmla="*/ 8 w 61"/>
                <a:gd name="T3" fmla="*/ 8 h 39"/>
                <a:gd name="T4" fmla="*/ 50 w 61"/>
                <a:gd name="T5" fmla="*/ 36 h 39"/>
                <a:gd name="T6" fmla="*/ 50 w 61"/>
                <a:gd name="T7" fmla="*/ 38 h 39"/>
                <a:gd name="T8" fmla="*/ 5 w 61"/>
                <a:gd name="T9" fmla="*/ 9 h 39"/>
              </a:gdLst>
              <a:ahLst/>
              <a:cxnLst>
                <a:cxn ang="0">
                  <a:pos x="T0" y="T1"/>
                </a:cxn>
                <a:cxn ang="0">
                  <a:pos x="T2" y="T3"/>
                </a:cxn>
                <a:cxn ang="0">
                  <a:pos x="T4" y="T5"/>
                </a:cxn>
                <a:cxn ang="0">
                  <a:pos x="T6" y="T7"/>
                </a:cxn>
                <a:cxn ang="0">
                  <a:pos x="T8" y="T9"/>
                </a:cxn>
              </a:cxnLst>
              <a:rect l="0" t="0" r="r" b="b"/>
              <a:pathLst>
                <a:path w="61" h="39">
                  <a:moveTo>
                    <a:pt x="5" y="9"/>
                  </a:moveTo>
                  <a:cubicBezTo>
                    <a:pt x="7" y="0"/>
                    <a:pt x="9" y="4"/>
                    <a:pt x="8" y="8"/>
                  </a:cubicBezTo>
                  <a:cubicBezTo>
                    <a:pt x="1" y="25"/>
                    <a:pt x="31" y="36"/>
                    <a:pt x="50" y="36"/>
                  </a:cubicBezTo>
                  <a:cubicBezTo>
                    <a:pt x="61" y="35"/>
                    <a:pt x="57" y="39"/>
                    <a:pt x="50" y="38"/>
                  </a:cubicBezTo>
                  <a:cubicBezTo>
                    <a:pt x="19" y="36"/>
                    <a:pt x="0" y="24"/>
                    <a:pt x="5" y="9"/>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5" name="Freeform 97"/>
            <p:cNvSpPr>
              <a:spLocks/>
            </p:cNvSpPr>
            <p:nvPr/>
          </p:nvSpPr>
          <p:spPr bwMode="auto">
            <a:xfrm>
              <a:off x="2969061" y="-402142"/>
              <a:ext cx="161080" cy="239746"/>
            </a:xfrm>
            <a:custGeom>
              <a:avLst/>
              <a:gdLst>
                <a:gd name="T0" fmla="*/ 3 w 16"/>
                <a:gd name="T1" fmla="*/ 17 h 24"/>
                <a:gd name="T2" fmla="*/ 1 w 16"/>
                <a:gd name="T3" fmla="*/ 17 h 24"/>
                <a:gd name="T4" fmla="*/ 15 w 16"/>
                <a:gd name="T5" fmla="*/ 10 h 24"/>
                <a:gd name="T6" fmla="*/ 10 w 16"/>
                <a:gd name="T7" fmla="*/ 20 h 24"/>
                <a:gd name="T8" fmla="*/ 8 w 16"/>
                <a:gd name="T9" fmla="*/ 19 h 24"/>
                <a:gd name="T10" fmla="*/ 3 w 16"/>
                <a:gd name="T11" fmla="*/ 17 h 24"/>
              </a:gdLst>
              <a:ahLst/>
              <a:cxnLst>
                <a:cxn ang="0">
                  <a:pos x="T0" y="T1"/>
                </a:cxn>
                <a:cxn ang="0">
                  <a:pos x="T2" y="T3"/>
                </a:cxn>
                <a:cxn ang="0">
                  <a:pos x="T4" y="T5"/>
                </a:cxn>
                <a:cxn ang="0">
                  <a:pos x="T6" y="T7"/>
                </a:cxn>
                <a:cxn ang="0">
                  <a:pos x="T8" y="T9"/>
                </a:cxn>
                <a:cxn ang="0">
                  <a:pos x="T10" y="T11"/>
                </a:cxn>
              </a:cxnLst>
              <a:rect l="0" t="0" r="r" b="b"/>
              <a:pathLst>
                <a:path w="16" h="24">
                  <a:moveTo>
                    <a:pt x="3" y="17"/>
                  </a:moveTo>
                  <a:cubicBezTo>
                    <a:pt x="2" y="23"/>
                    <a:pt x="1" y="20"/>
                    <a:pt x="1" y="17"/>
                  </a:cubicBezTo>
                  <a:cubicBezTo>
                    <a:pt x="0" y="5"/>
                    <a:pt x="16" y="0"/>
                    <a:pt x="15" y="10"/>
                  </a:cubicBezTo>
                  <a:cubicBezTo>
                    <a:pt x="15" y="13"/>
                    <a:pt x="13" y="17"/>
                    <a:pt x="10" y="20"/>
                  </a:cubicBezTo>
                  <a:cubicBezTo>
                    <a:pt x="5" y="24"/>
                    <a:pt x="6" y="21"/>
                    <a:pt x="8" y="19"/>
                  </a:cubicBezTo>
                  <a:cubicBezTo>
                    <a:pt x="10" y="15"/>
                    <a:pt x="4" y="13"/>
                    <a:pt x="3" y="17"/>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6" name="Freeform 98"/>
            <p:cNvSpPr>
              <a:spLocks/>
            </p:cNvSpPr>
            <p:nvPr/>
          </p:nvSpPr>
          <p:spPr bwMode="auto">
            <a:xfrm>
              <a:off x="3309948" y="-139920"/>
              <a:ext cx="232254" cy="250985"/>
            </a:xfrm>
            <a:custGeom>
              <a:avLst/>
              <a:gdLst>
                <a:gd name="T0" fmla="*/ 17 w 23"/>
                <a:gd name="T1" fmla="*/ 8 h 25"/>
                <a:gd name="T2" fmla="*/ 13 w 23"/>
                <a:gd name="T3" fmla="*/ 23 h 25"/>
                <a:gd name="T4" fmla="*/ 12 w 23"/>
                <a:gd name="T5" fmla="*/ 24 h 25"/>
                <a:gd name="T6" fmla="*/ 12 w 23"/>
                <a:gd name="T7" fmla="*/ 6 h 25"/>
                <a:gd name="T8" fmla="*/ 17 w 23"/>
                <a:gd name="T9" fmla="*/ 8 h 25"/>
              </a:gdLst>
              <a:ahLst/>
              <a:cxnLst>
                <a:cxn ang="0">
                  <a:pos x="T0" y="T1"/>
                </a:cxn>
                <a:cxn ang="0">
                  <a:pos x="T2" y="T3"/>
                </a:cxn>
                <a:cxn ang="0">
                  <a:pos x="T4" y="T5"/>
                </a:cxn>
                <a:cxn ang="0">
                  <a:pos x="T6" y="T7"/>
                </a:cxn>
                <a:cxn ang="0">
                  <a:pos x="T8" y="T9"/>
                </a:cxn>
              </a:cxnLst>
              <a:rect l="0" t="0" r="r" b="b"/>
              <a:pathLst>
                <a:path w="23" h="25">
                  <a:moveTo>
                    <a:pt x="17" y="8"/>
                  </a:moveTo>
                  <a:cubicBezTo>
                    <a:pt x="3" y="12"/>
                    <a:pt x="11" y="21"/>
                    <a:pt x="13" y="23"/>
                  </a:cubicBezTo>
                  <a:cubicBezTo>
                    <a:pt x="16" y="25"/>
                    <a:pt x="14" y="25"/>
                    <a:pt x="12" y="24"/>
                  </a:cubicBezTo>
                  <a:cubicBezTo>
                    <a:pt x="10" y="22"/>
                    <a:pt x="0" y="14"/>
                    <a:pt x="12" y="6"/>
                  </a:cubicBezTo>
                  <a:cubicBezTo>
                    <a:pt x="20" y="0"/>
                    <a:pt x="23" y="6"/>
                    <a:pt x="17" y="8"/>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 name="Freeform 99"/>
            <p:cNvSpPr>
              <a:spLocks/>
            </p:cNvSpPr>
            <p:nvPr/>
          </p:nvSpPr>
          <p:spPr bwMode="auto">
            <a:xfrm>
              <a:off x="3220044" y="141033"/>
              <a:ext cx="232254" cy="209777"/>
            </a:xfrm>
            <a:custGeom>
              <a:avLst/>
              <a:gdLst>
                <a:gd name="T0" fmla="*/ 20 w 23"/>
                <a:gd name="T1" fmla="*/ 3 h 21"/>
                <a:gd name="T2" fmla="*/ 19 w 23"/>
                <a:gd name="T3" fmla="*/ 4 h 21"/>
                <a:gd name="T4" fmla="*/ 6 w 23"/>
                <a:gd name="T5" fmla="*/ 15 h 21"/>
                <a:gd name="T6" fmla="*/ 1 w 23"/>
                <a:gd name="T7" fmla="*/ 13 h 21"/>
                <a:gd name="T8" fmla="*/ 20 w 23"/>
                <a:gd name="T9" fmla="*/ 3 h 21"/>
              </a:gdLst>
              <a:ahLst/>
              <a:cxnLst>
                <a:cxn ang="0">
                  <a:pos x="T0" y="T1"/>
                </a:cxn>
                <a:cxn ang="0">
                  <a:pos x="T2" y="T3"/>
                </a:cxn>
                <a:cxn ang="0">
                  <a:pos x="T4" y="T5"/>
                </a:cxn>
                <a:cxn ang="0">
                  <a:pos x="T6" y="T7"/>
                </a:cxn>
                <a:cxn ang="0">
                  <a:pos x="T8" y="T9"/>
                </a:cxn>
              </a:cxnLst>
              <a:rect l="0" t="0" r="r" b="b"/>
              <a:pathLst>
                <a:path w="23" h="21">
                  <a:moveTo>
                    <a:pt x="20" y="3"/>
                  </a:moveTo>
                  <a:cubicBezTo>
                    <a:pt x="23" y="4"/>
                    <a:pt x="23" y="5"/>
                    <a:pt x="19" y="4"/>
                  </a:cubicBezTo>
                  <a:cubicBezTo>
                    <a:pt x="17" y="4"/>
                    <a:pt x="2" y="4"/>
                    <a:pt x="6" y="15"/>
                  </a:cubicBezTo>
                  <a:cubicBezTo>
                    <a:pt x="8" y="20"/>
                    <a:pt x="0" y="21"/>
                    <a:pt x="1" y="13"/>
                  </a:cubicBezTo>
                  <a:cubicBezTo>
                    <a:pt x="3" y="0"/>
                    <a:pt x="17" y="3"/>
                    <a:pt x="20" y="3"/>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8" name="Freeform 100"/>
            <p:cNvSpPr>
              <a:spLocks/>
            </p:cNvSpPr>
            <p:nvPr/>
          </p:nvSpPr>
          <p:spPr bwMode="auto">
            <a:xfrm>
              <a:off x="3242520" y="-199857"/>
              <a:ext cx="239746" cy="299682"/>
            </a:xfrm>
            <a:custGeom>
              <a:avLst/>
              <a:gdLst>
                <a:gd name="T0" fmla="*/ 12 w 24"/>
                <a:gd name="T1" fmla="*/ 28 h 30"/>
                <a:gd name="T2" fmla="*/ 13 w 24"/>
                <a:gd name="T3" fmla="*/ 5 h 30"/>
                <a:gd name="T4" fmla="*/ 17 w 24"/>
                <a:gd name="T5" fmla="*/ 8 h 30"/>
                <a:gd name="T6" fmla="*/ 13 w 24"/>
                <a:gd name="T7" fmla="*/ 27 h 30"/>
                <a:gd name="T8" fmla="*/ 12 w 24"/>
                <a:gd name="T9" fmla="*/ 28 h 30"/>
              </a:gdLst>
              <a:ahLst/>
              <a:cxnLst>
                <a:cxn ang="0">
                  <a:pos x="T0" y="T1"/>
                </a:cxn>
                <a:cxn ang="0">
                  <a:pos x="T2" y="T3"/>
                </a:cxn>
                <a:cxn ang="0">
                  <a:pos x="T4" y="T5"/>
                </a:cxn>
                <a:cxn ang="0">
                  <a:pos x="T6" y="T7"/>
                </a:cxn>
                <a:cxn ang="0">
                  <a:pos x="T8" y="T9"/>
                </a:cxn>
              </a:cxnLst>
              <a:rect l="0" t="0" r="r" b="b"/>
              <a:pathLst>
                <a:path w="24" h="30">
                  <a:moveTo>
                    <a:pt x="12" y="28"/>
                  </a:moveTo>
                  <a:cubicBezTo>
                    <a:pt x="9" y="27"/>
                    <a:pt x="0" y="14"/>
                    <a:pt x="13" y="5"/>
                  </a:cubicBezTo>
                  <a:cubicBezTo>
                    <a:pt x="20" y="0"/>
                    <a:pt x="24" y="6"/>
                    <a:pt x="17" y="8"/>
                  </a:cubicBezTo>
                  <a:cubicBezTo>
                    <a:pt x="3" y="12"/>
                    <a:pt x="11" y="26"/>
                    <a:pt x="13" y="27"/>
                  </a:cubicBezTo>
                  <a:cubicBezTo>
                    <a:pt x="15" y="29"/>
                    <a:pt x="14" y="30"/>
                    <a:pt x="12" y="28"/>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9" name="Freeform 101"/>
            <p:cNvSpPr>
              <a:spLocks/>
            </p:cNvSpPr>
            <p:nvPr/>
          </p:nvSpPr>
          <p:spPr bwMode="auto">
            <a:xfrm>
              <a:off x="3051474" y="141033"/>
              <a:ext cx="280953" cy="209777"/>
            </a:xfrm>
            <a:custGeom>
              <a:avLst/>
              <a:gdLst>
                <a:gd name="T0" fmla="*/ 25 w 28"/>
                <a:gd name="T1" fmla="*/ 0 h 21"/>
                <a:gd name="T2" fmla="*/ 24 w 28"/>
                <a:gd name="T3" fmla="*/ 1 h 21"/>
                <a:gd name="T4" fmla="*/ 6 w 28"/>
                <a:gd name="T5" fmla="*/ 15 h 21"/>
                <a:gd name="T6" fmla="*/ 1 w 28"/>
                <a:gd name="T7" fmla="*/ 14 h 21"/>
                <a:gd name="T8" fmla="*/ 25 w 28"/>
                <a:gd name="T9" fmla="*/ 0 h 21"/>
              </a:gdLst>
              <a:ahLst/>
              <a:cxnLst>
                <a:cxn ang="0">
                  <a:pos x="T0" y="T1"/>
                </a:cxn>
                <a:cxn ang="0">
                  <a:pos x="T2" y="T3"/>
                </a:cxn>
                <a:cxn ang="0">
                  <a:pos x="T4" y="T5"/>
                </a:cxn>
                <a:cxn ang="0">
                  <a:pos x="T6" y="T7"/>
                </a:cxn>
                <a:cxn ang="0">
                  <a:pos x="T8" y="T9"/>
                </a:cxn>
              </a:cxnLst>
              <a:rect l="0" t="0" r="r" b="b"/>
              <a:pathLst>
                <a:path w="28" h="21">
                  <a:moveTo>
                    <a:pt x="25" y="0"/>
                  </a:moveTo>
                  <a:cubicBezTo>
                    <a:pt x="28" y="1"/>
                    <a:pt x="28" y="2"/>
                    <a:pt x="24" y="1"/>
                  </a:cubicBezTo>
                  <a:cubicBezTo>
                    <a:pt x="22" y="1"/>
                    <a:pt x="2" y="4"/>
                    <a:pt x="6" y="15"/>
                  </a:cubicBezTo>
                  <a:cubicBezTo>
                    <a:pt x="7" y="21"/>
                    <a:pt x="0" y="21"/>
                    <a:pt x="1" y="14"/>
                  </a:cubicBezTo>
                  <a:cubicBezTo>
                    <a:pt x="4" y="1"/>
                    <a:pt x="22" y="0"/>
                    <a:pt x="25" y="0"/>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Freeform 102"/>
            <p:cNvSpPr>
              <a:spLocks/>
            </p:cNvSpPr>
            <p:nvPr/>
          </p:nvSpPr>
          <p:spPr bwMode="auto">
            <a:xfrm>
              <a:off x="3028998" y="-630649"/>
              <a:ext cx="262222" cy="288445"/>
            </a:xfrm>
            <a:custGeom>
              <a:avLst/>
              <a:gdLst>
                <a:gd name="T0" fmla="*/ 3 w 26"/>
                <a:gd name="T1" fmla="*/ 22 h 29"/>
                <a:gd name="T2" fmla="*/ 1 w 26"/>
                <a:gd name="T3" fmla="*/ 24 h 29"/>
                <a:gd name="T4" fmla="*/ 16 w 26"/>
                <a:gd name="T5" fmla="*/ 3 h 29"/>
                <a:gd name="T6" fmla="*/ 18 w 26"/>
                <a:gd name="T7" fmla="*/ 22 h 29"/>
                <a:gd name="T8" fmla="*/ 14 w 26"/>
                <a:gd name="T9" fmla="*/ 24 h 29"/>
                <a:gd name="T10" fmla="*/ 14 w 26"/>
                <a:gd name="T11" fmla="*/ 18 h 29"/>
                <a:gd name="T12" fmla="*/ 10 w 26"/>
                <a:gd name="T13" fmla="*/ 21 h 29"/>
                <a:gd name="T14" fmla="*/ 8 w 26"/>
                <a:gd name="T15" fmla="*/ 20 h 29"/>
                <a:gd name="T16" fmla="*/ 5 w 26"/>
                <a:gd name="T17" fmla="*/ 21 h 29"/>
                <a:gd name="T18" fmla="*/ 3 w 26"/>
                <a:gd name="T19"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9">
                  <a:moveTo>
                    <a:pt x="3" y="22"/>
                  </a:moveTo>
                  <a:cubicBezTo>
                    <a:pt x="3" y="25"/>
                    <a:pt x="0" y="28"/>
                    <a:pt x="1" y="24"/>
                  </a:cubicBezTo>
                  <a:cubicBezTo>
                    <a:pt x="1" y="22"/>
                    <a:pt x="6" y="6"/>
                    <a:pt x="16" y="3"/>
                  </a:cubicBezTo>
                  <a:cubicBezTo>
                    <a:pt x="26" y="0"/>
                    <a:pt x="26" y="15"/>
                    <a:pt x="18" y="22"/>
                  </a:cubicBezTo>
                  <a:cubicBezTo>
                    <a:pt x="11" y="29"/>
                    <a:pt x="10" y="29"/>
                    <a:pt x="14" y="24"/>
                  </a:cubicBezTo>
                  <a:cubicBezTo>
                    <a:pt x="23" y="13"/>
                    <a:pt x="19" y="11"/>
                    <a:pt x="14" y="18"/>
                  </a:cubicBezTo>
                  <a:cubicBezTo>
                    <a:pt x="9" y="26"/>
                    <a:pt x="6" y="29"/>
                    <a:pt x="10" y="21"/>
                  </a:cubicBezTo>
                  <a:cubicBezTo>
                    <a:pt x="17" y="8"/>
                    <a:pt x="14" y="9"/>
                    <a:pt x="8" y="20"/>
                  </a:cubicBezTo>
                  <a:cubicBezTo>
                    <a:pt x="4" y="28"/>
                    <a:pt x="2" y="28"/>
                    <a:pt x="5" y="21"/>
                  </a:cubicBezTo>
                  <a:cubicBezTo>
                    <a:pt x="11" y="8"/>
                    <a:pt x="6" y="12"/>
                    <a:pt x="3" y="2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Freeform 103"/>
            <p:cNvSpPr>
              <a:spLocks/>
            </p:cNvSpPr>
            <p:nvPr/>
          </p:nvSpPr>
          <p:spPr bwMode="auto">
            <a:xfrm>
              <a:off x="3122647" y="-611920"/>
              <a:ext cx="378350" cy="329650"/>
            </a:xfrm>
            <a:custGeom>
              <a:avLst/>
              <a:gdLst>
                <a:gd name="T0" fmla="*/ 25 w 38"/>
                <a:gd name="T1" fmla="*/ 11 h 33"/>
                <a:gd name="T2" fmla="*/ 34 w 38"/>
                <a:gd name="T3" fmla="*/ 16 h 33"/>
                <a:gd name="T4" fmla="*/ 6 w 38"/>
                <a:gd name="T5" fmla="*/ 33 h 33"/>
                <a:gd name="T6" fmla="*/ 5 w 38"/>
                <a:gd name="T7" fmla="*/ 31 h 33"/>
                <a:gd name="T8" fmla="*/ 12 w 38"/>
                <a:gd name="T9" fmla="*/ 30 h 33"/>
                <a:gd name="T10" fmla="*/ 12 w 38"/>
                <a:gd name="T11" fmla="*/ 29 h 33"/>
                <a:gd name="T12" fmla="*/ 15 w 38"/>
                <a:gd name="T13" fmla="*/ 26 h 33"/>
                <a:gd name="T14" fmla="*/ 9 w 38"/>
                <a:gd name="T15" fmla="*/ 26 h 33"/>
                <a:gd name="T16" fmla="*/ 8 w 38"/>
                <a:gd name="T17" fmla="*/ 26 h 33"/>
                <a:gd name="T18" fmla="*/ 25 w 38"/>
                <a:gd name="T19" fmla="*/ 1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3">
                  <a:moveTo>
                    <a:pt x="25" y="11"/>
                  </a:moveTo>
                  <a:cubicBezTo>
                    <a:pt x="32" y="0"/>
                    <a:pt x="38" y="5"/>
                    <a:pt x="34" y="16"/>
                  </a:cubicBezTo>
                  <a:cubicBezTo>
                    <a:pt x="30" y="27"/>
                    <a:pt x="12" y="33"/>
                    <a:pt x="6" y="33"/>
                  </a:cubicBezTo>
                  <a:cubicBezTo>
                    <a:pt x="4" y="33"/>
                    <a:pt x="3" y="32"/>
                    <a:pt x="5" y="31"/>
                  </a:cubicBezTo>
                  <a:cubicBezTo>
                    <a:pt x="6" y="31"/>
                    <a:pt x="6" y="31"/>
                    <a:pt x="12" y="30"/>
                  </a:cubicBezTo>
                  <a:cubicBezTo>
                    <a:pt x="18" y="29"/>
                    <a:pt x="18" y="27"/>
                    <a:pt x="12" y="29"/>
                  </a:cubicBezTo>
                  <a:cubicBezTo>
                    <a:pt x="6" y="31"/>
                    <a:pt x="7" y="30"/>
                    <a:pt x="15" y="26"/>
                  </a:cubicBezTo>
                  <a:cubicBezTo>
                    <a:pt x="23" y="22"/>
                    <a:pt x="18" y="23"/>
                    <a:pt x="9" y="26"/>
                  </a:cubicBezTo>
                  <a:cubicBezTo>
                    <a:pt x="0" y="30"/>
                    <a:pt x="1" y="28"/>
                    <a:pt x="8" y="26"/>
                  </a:cubicBezTo>
                  <a:cubicBezTo>
                    <a:pt x="15" y="23"/>
                    <a:pt x="18" y="22"/>
                    <a:pt x="25" y="1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Freeform 104"/>
            <p:cNvSpPr>
              <a:spLocks/>
            </p:cNvSpPr>
            <p:nvPr/>
          </p:nvSpPr>
          <p:spPr bwMode="auto">
            <a:xfrm>
              <a:off x="2909125" y="-701824"/>
              <a:ext cx="310921" cy="382095"/>
            </a:xfrm>
            <a:custGeom>
              <a:avLst/>
              <a:gdLst>
                <a:gd name="T0" fmla="*/ 21 w 31"/>
                <a:gd name="T1" fmla="*/ 12 h 38"/>
                <a:gd name="T2" fmla="*/ 11 w 31"/>
                <a:gd name="T3" fmla="*/ 30 h 38"/>
                <a:gd name="T4" fmla="*/ 9 w 31"/>
                <a:gd name="T5" fmla="*/ 29 h 38"/>
                <a:gd name="T6" fmla="*/ 8 w 31"/>
                <a:gd name="T7" fmla="*/ 25 h 38"/>
                <a:gd name="T8" fmla="*/ 6 w 31"/>
                <a:gd name="T9" fmla="*/ 28 h 38"/>
                <a:gd name="T10" fmla="*/ 4 w 31"/>
                <a:gd name="T11" fmla="*/ 29 h 38"/>
                <a:gd name="T12" fmla="*/ 5 w 31"/>
                <a:gd name="T13" fmla="*/ 35 h 38"/>
                <a:gd name="T14" fmla="*/ 3 w 31"/>
                <a:gd name="T15" fmla="*/ 34 h 38"/>
                <a:gd name="T16" fmla="*/ 11 w 31"/>
                <a:gd name="T17" fmla="*/ 8 h 38"/>
                <a:gd name="T18" fmla="*/ 21 w 31"/>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8">
                  <a:moveTo>
                    <a:pt x="21" y="12"/>
                  </a:moveTo>
                  <a:cubicBezTo>
                    <a:pt x="11" y="21"/>
                    <a:pt x="11" y="24"/>
                    <a:pt x="11" y="30"/>
                  </a:cubicBezTo>
                  <a:cubicBezTo>
                    <a:pt x="11" y="36"/>
                    <a:pt x="8" y="37"/>
                    <a:pt x="9" y="29"/>
                  </a:cubicBezTo>
                  <a:cubicBezTo>
                    <a:pt x="10" y="21"/>
                    <a:pt x="9" y="17"/>
                    <a:pt x="8" y="25"/>
                  </a:cubicBezTo>
                  <a:cubicBezTo>
                    <a:pt x="7" y="32"/>
                    <a:pt x="6" y="33"/>
                    <a:pt x="6" y="28"/>
                  </a:cubicBezTo>
                  <a:cubicBezTo>
                    <a:pt x="6" y="23"/>
                    <a:pt x="3" y="24"/>
                    <a:pt x="4" y="29"/>
                  </a:cubicBezTo>
                  <a:cubicBezTo>
                    <a:pt x="5" y="34"/>
                    <a:pt x="5" y="33"/>
                    <a:pt x="5" y="35"/>
                  </a:cubicBezTo>
                  <a:cubicBezTo>
                    <a:pt x="7" y="38"/>
                    <a:pt x="5" y="38"/>
                    <a:pt x="3" y="34"/>
                  </a:cubicBezTo>
                  <a:cubicBezTo>
                    <a:pt x="1" y="29"/>
                    <a:pt x="0" y="15"/>
                    <a:pt x="11" y="8"/>
                  </a:cubicBezTo>
                  <a:cubicBezTo>
                    <a:pt x="22" y="0"/>
                    <a:pt x="31" y="2"/>
                    <a:pt x="21" y="1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Freeform 105"/>
            <p:cNvSpPr>
              <a:spLocks/>
            </p:cNvSpPr>
            <p:nvPr/>
          </p:nvSpPr>
          <p:spPr bwMode="auto">
            <a:xfrm>
              <a:off x="2710584" y="-690585"/>
              <a:ext cx="269714" cy="460762"/>
            </a:xfrm>
            <a:custGeom>
              <a:avLst/>
              <a:gdLst>
                <a:gd name="T0" fmla="*/ 24 w 27"/>
                <a:gd name="T1" fmla="*/ 39 h 46"/>
                <a:gd name="T2" fmla="*/ 23 w 27"/>
                <a:gd name="T3" fmla="*/ 39 h 46"/>
                <a:gd name="T4" fmla="*/ 14 w 27"/>
                <a:gd name="T5" fmla="*/ 25 h 46"/>
                <a:gd name="T6" fmla="*/ 12 w 27"/>
                <a:gd name="T7" fmla="*/ 25 h 46"/>
                <a:gd name="T8" fmla="*/ 21 w 27"/>
                <a:gd name="T9" fmla="*/ 38 h 46"/>
                <a:gd name="T10" fmla="*/ 21 w 27"/>
                <a:gd name="T11" fmla="*/ 40 h 46"/>
                <a:gd name="T12" fmla="*/ 11 w 27"/>
                <a:gd name="T13" fmla="*/ 30 h 46"/>
                <a:gd name="T14" fmla="*/ 9 w 27"/>
                <a:gd name="T15" fmla="*/ 29 h 46"/>
                <a:gd name="T16" fmla="*/ 19 w 27"/>
                <a:gd name="T17" fmla="*/ 41 h 46"/>
                <a:gd name="T18" fmla="*/ 19 w 27"/>
                <a:gd name="T19" fmla="*/ 42 h 46"/>
                <a:gd name="T20" fmla="*/ 8 w 27"/>
                <a:gd name="T21" fmla="*/ 9 h 46"/>
                <a:gd name="T22" fmla="*/ 19 w 27"/>
                <a:gd name="T23" fmla="*/ 13 h 46"/>
                <a:gd name="T24" fmla="*/ 24 w 27"/>
                <a:gd name="T25"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6">
                  <a:moveTo>
                    <a:pt x="24" y="39"/>
                  </a:moveTo>
                  <a:cubicBezTo>
                    <a:pt x="26" y="41"/>
                    <a:pt x="26" y="41"/>
                    <a:pt x="23" y="39"/>
                  </a:cubicBezTo>
                  <a:cubicBezTo>
                    <a:pt x="19" y="36"/>
                    <a:pt x="14" y="30"/>
                    <a:pt x="14" y="25"/>
                  </a:cubicBezTo>
                  <a:cubicBezTo>
                    <a:pt x="14" y="21"/>
                    <a:pt x="12" y="19"/>
                    <a:pt x="12" y="25"/>
                  </a:cubicBezTo>
                  <a:cubicBezTo>
                    <a:pt x="12" y="31"/>
                    <a:pt x="18" y="36"/>
                    <a:pt x="21" y="38"/>
                  </a:cubicBezTo>
                  <a:cubicBezTo>
                    <a:pt x="24" y="41"/>
                    <a:pt x="23" y="42"/>
                    <a:pt x="21" y="40"/>
                  </a:cubicBezTo>
                  <a:cubicBezTo>
                    <a:pt x="18" y="38"/>
                    <a:pt x="12" y="32"/>
                    <a:pt x="11" y="30"/>
                  </a:cubicBezTo>
                  <a:cubicBezTo>
                    <a:pt x="10" y="25"/>
                    <a:pt x="9" y="26"/>
                    <a:pt x="9" y="29"/>
                  </a:cubicBezTo>
                  <a:cubicBezTo>
                    <a:pt x="10" y="33"/>
                    <a:pt x="14" y="38"/>
                    <a:pt x="19" y="41"/>
                  </a:cubicBezTo>
                  <a:cubicBezTo>
                    <a:pt x="24" y="43"/>
                    <a:pt x="27" y="46"/>
                    <a:pt x="19" y="42"/>
                  </a:cubicBezTo>
                  <a:cubicBezTo>
                    <a:pt x="11" y="38"/>
                    <a:pt x="0" y="29"/>
                    <a:pt x="8" y="9"/>
                  </a:cubicBezTo>
                  <a:cubicBezTo>
                    <a:pt x="11" y="0"/>
                    <a:pt x="27" y="0"/>
                    <a:pt x="19" y="13"/>
                  </a:cubicBezTo>
                  <a:cubicBezTo>
                    <a:pt x="11" y="26"/>
                    <a:pt x="22" y="36"/>
                    <a:pt x="24" y="39"/>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Freeform 106"/>
            <p:cNvSpPr>
              <a:spLocks/>
            </p:cNvSpPr>
            <p:nvPr/>
          </p:nvSpPr>
          <p:spPr bwMode="auto">
            <a:xfrm>
              <a:off x="3081442" y="-522015"/>
              <a:ext cx="550667" cy="340890"/>
            </a:xfrm>
            <a:custGeom>
              <a:avLst/>
              <a:gdLst>
                <a:gd name="T0" fmla="*/ 9 w 55"/>
                <a:gd name="T1" fmla="*/ 31 h 34"/>
                <a:gd name="T2" fmla="*/ 10 w 55"/>
                <a:gd name="T3" fmla="*/ 30 h 34"/>
                <a:gd name="T4" fmla="*/ 27 w 55"/>
                <a:gd name="T5" fmla="*/ 29 h 34"/>
                <a:gd name="T6" fmla="*/ 26 w 55"/>
                <a:gd name="T7" fmla="*/ 28 h 34"/>
                <a:gd name="T8" fmla="*/ 10 w 55"/>
                <a:gd name="T9" fmla="*/ 29 h 34"/>
                <a:gd name="T10" fmla="*/ 11 w 55"/>
                <a:gd name="T11" fmla="*/ 28 h 34"/>
                <a:gd name="T12" fmla="*/ 29 w 55"/>
                <a:gd name="T13" fmla="*/ 25 h 34"/>
                <a:gd name="T14" fmla="*/ 29 w 55"/>
                <a:gd name="T15" fmla="*/ 23 h 34"/>
                <a:gd name="T16" fmla="*/ 9 w 55"/>
                <a:gd name="T17" fmla="*/ 27 h 34"/>
                <a:gd name="T18" fmla="*/ 8 w 55"/>
                <a:gd name="T19" fmla="*/ 26 h 34"/>
                <a:gd name="T20" fmla="*/ 37 w 55"/>
                <a:gd name="T21" fmla="*/ 13 h 34"/>
                <a:gd name="T22" fmla="*/ 48 w 55"/>
                <a:gd name="T23" fmla="*/ 17 h 34"/>
                <a:gd name="T24" fmla="*/ 9 w 55"/>
                <a:gd name="T25"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34">
                  <a:moveTo>
                    <a:pt x="9" y="31"/>
                  </a:moveTo>
                  <a:cubicBezTo>
                    <a:pt x="0" y="29"/>
                    <a:pt x="5" y="29"/>
                    <a:pt x="10" y="30"/>
                  </a:cubicBezTo>
                  <a:cubicBezTo>
                    <a:pt x="15" y="32"/>
                    <a:pt x="23" y="31"/>
                    <a:pt x="27" y="29"/>
                  </a:cubicBezTo>
                  <a:cubicBezTo>
                    <a:pt x="31" y="27"/>
                    <a:pt x="31" y="26"/>
                    <a:pt x="26" y="28"/>
                  </a:cubicBezTo>
                  <a:cubicBezTo>
                    <a:pt x="22" y="29"/>
                    <a:pt x="13" y="30"/>
                    <a:pt x="10" y="29"/>
                  </a:cubicBezTo>
                  <a:cubicBezTo>
                    <a:pt x="6" y="28"/>
                    <a:pt x="6" y="28"/>
                    <a:pt x="11" y="28"/>
                  </a:cubicBezTo>
                  <a:cubicBezTo>
                    <a:pt x="15" y="28"/>
                    <a:pt x="23" y="29"/>
                    <a:pt x="29" y="25"/>
                  </a:cubicBezTo>
                  <a:cubicBezTo>
                    <a:pt x="36" y="21"/>
                    <a:pt x="32" y="21"/>
                    <a:pt x="29" y="23"/>
                  </a:cubicBezTo>
                  <a:cubicBezTo>
                    <a:pt x="23" y="27"/>
                    <a:pt x="15" y="27"/>
                    <a:pt x="9" y="27"/>
                  </a:cubicBezTo>
                  <a:cubicBezTo>
                    <a:pt x="5" y="27"/>
                    <a:pt x="5" y="26"/>
                    <a:pt x="8" y="26"/>
                  </a:cubicBezTo>
                  <a:cubicBezTo>
                    <a:pt x="12" y="26"/>
                    <a:pt x="29" y="26"/>
                    <a:pt x="37" y="13"/>
                  </a:cubicBezTo>
                  <a:cubicBezTo>
                    <a:pt x="44" y="0"/>
                    <a:pt x="55" y="9"/>
                    <a:pt x="48" y="17"/>
                  </a:cubicBezTo>
                  <a:cubicBezTo>
                    <a:pt x="33" y="34"/>
                    <a:pt x="17" y="34"/>
                    <a:pt x="9" y="3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Freeform 107"/>
            <p:cNvSpPr>
              <a:spLocks/>
            </p:cNvSpPr>
            <p:nvPr/>
          </p:nvSpPr>
          <p:spPr bwMode="auto">
            <a:xfrm>
              <a:off x="4104106" y="-360935"/>
              <a:ext cx="1490918" cy="610604"/>
            </a:xfrm>
            <a:custGeom>
              <a:avLst/>
              <a:gdLst>
                <a:gd name="T0" fmla="*/ 10 w 149"/>
                <a:gd name="T1" fmla="*/ 48 h 61"/>
                <a:gd name="T2" fmla="*/ 55 w 149"/>
                <a:gd name="T3" fmla="*/ 33 h 61"/>
                <a:gd name="T4" fmla="*/ 144 w 149"/>
                <a:gd name="T5" fmla="*/ 28 h 61"/>
                <a:gd name="T6" fmla="*/ 129 w 149"/>
                <a:gd name="T7" fmla="*/ 34 h 61"/>
                <a:gd name="T8" fmla="*/ 134 w 149"/>
                <a:gd name="T9" fmla="*/ 25 h 61"/>
                <a:gd name="T10" fmla="*/ 132 w 149"/>
                <a:gd name="T11" fmla="*/ 31 h 61"/>
                <a:gd name="T12" fmla="*/ 134 w 149"/>
                <a:gd name="T13" fmla="*/ 18 h 61"/>
                <a:gd name="T14" fmla="*/ 54 w 149"/>
                <a:gd name="T15" fmla="*/ 41 h 61"/>
                <a:gd name="T16" fmla="*/ 7 w 149"/>
                <a:gd name="T17" fmla="*/ 49 h 61"/>
                <a:gd name="T18" fmla="*/ 10 w 149"/>
                <a:gd name="T19"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61">
                  <a:moveTo>
                    <a:pt x="10" y="48"/>
                  </a:moveTo>
                  <a:cubicBezTo>
                    <a:pt x="18" y="53"/>
                    <a:pt x="33" y="53"/>
                    <a:pt x="55" y="33"/>
                  </a:cubicBezTo>
                  <a:cubicBezTo>
                    <a:pt x="91" y="0"/>
                    <a:pt x="149" y="8"/>
                    <a:pt x="144" y="28"/>
                  </a:cubicBezTo>
                  <a:cubicBezTo>
                    <a:pt x="142" y="34"/>
                    <a:pt x="134" y="36"/>
                    <a:pt x="129" y="34"/>
                  </a:cubicBezTo>
                  <a:cubicBezTo>
                    <a:pt x="116" y="29"/>
                    <a:pt x="129" y="19"/>
                    <a:pt x="134" y="25"/>
                  </a:cubicBezTo>
                  <a:cubicBezTo>
                    <a:pt x="137" y="28"/>
                    <a:pt x="134" y="31"/>
                    <a:pt x="132" y="31"/>
                  </a:cubicBezTo>
                  <a:cubicBezTo>
                    <a:pt x="142" y="32"/>
                    <a:pt x="142" y="22"/>
                    <a:pt x="134" y="18"/>
                  </a:cubicBezTo>
                  <a:cubicBezTo>
                    <a:pt x="120" y="12"/>
                    <a:pt x="84" y="13"/>
                    <a:pt x="54" y="41"/>
                  </a:cubicBezTo>
                  <a:cubicBezTo>
                    <a:pt x="31" y="61"/>
                    <a:pt x="12" y="52"/>
                    <a:pt x="7" y="49"/>
                  </a:cubicBezTo>
                  <a:cubicBezTo>
                    <a:pt x="0" y="45"/>
                    <a:pt x="4" y="43"/>
                    <a:pt x="10" y="48"/>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 name="Freeform 108"/>
            <p:cNvSpPr>
              <a:spLocks/>
            </p:cNvSpPr>
            <p:nvPr/>
          </p:nvSpPr>
          <p:spPr bwMode="auto">
            <a:xfrm>
              <a:off x="4583597" y="-12556"/>
              <a:ext cx="352126" cy="183556"/>
            </a:xfrm>
            <a:custGeom>
              <a:avLst/>
              <a:gdLst>
                <a:gd name="T0" fmla="*/ 6 w 35"/>
                <a:gd name="T1" fmla="*/ 10 h 18"/>
                <a:gd name="T2" fmla="*/ 30 w 35"/>
                <a:gd name="T3" fmla="*/ 6 h 18"/>
                <a:gd name="T4" fmla="*/ 23 w 35"/>
                <a:gd name="T5" fmla="*/ 12 h 18"/>
                <a:gd name="T6" fmla="*/ 8 w 35"/>
                <a:gd name="T7" fmla="*/ 10 h 18"/>
                <a:gd name="T8" fmla="*/ 6 w 35"/>
                <a:gd name="T9" fmla="*/ 10 h 18"/>
              </a:gdLst>
              <a:ahLst/>
              <a:cxnLst>
                <a:cxn ang="0">
                  <a:pos x="T0" y="T1"/>
                </a:cxn>
                <a:cxn ang="0">
                  <a:pos x="T2" y="T3"/>
                </a:cxn>
                <a:cxn ang="0">
                  <a:pos x="T4" y="T5"/>
                </a:cxn>
                <a:cxn ang="0">
                  <a:pos x="T6" y="T7"/>
                </a:cxn>
                <a:cxn ang="0">
                  <a:pos x="T8" y="T9"/>
                </a:cxn>
              </a:cxnLst>
              <a:rect l="0" t="0" r="r" b="b"/>
              <a:pathLst>
                <a:path w="35" h="18">
                  <a:moveTo>
                    <a:pt x="6" y="10"/>
                  </a:moveTo>
                  <a:cubicBezTo>
                    <a:pt x="10" y="8"/>
                    <a:pt x="24" y="0"/>
                    <a:pt x="30" y="6"/>
                  </a:cubicBezTo>
                  <a:cubicBezTo>
                    <a:pt x="35" y="13"/>
                    <a:pt x="21" y="18"/>
                    <a:pt x="23" y="12"/>
                  </a:cubicBezTo>
                  <a:cubicBezTo>
                    <a:pt x="25" y="6"/>
                    <a:pt x="14" y="7"/>
                    <a:pt x="8" y="10"/>
                  </a:cubicBezTo>
                  <a:cubicBezTo>
                    <a:pt x="3" y="13"/>
                    <a:pt x="0" y="13"/>
                    <a:pt x="6" y="10"/>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7" name="Freeform 109"/>
            <p:cNvSpPr>
              <a:spLocks/>
            </p:cNvSpPr>
            <p:nvPr/>
          </p:nvSpPr>
          <p:spPr bwMode="auto">
            <a:xfrm>
              <a:off x="4493693" y="-241062"/>
              <a:ext cx="228509" cy="280953"/>
            </a:xfrm>
            <a:custGeom>
              <a:avLst/>
              <a:gdLst>
                <a:gd name="T0" fmla="*/ 7 w 23"/>
                <a:gd name="T1" fmla="*/ 22 h 28"/>
                <a:gd name="T2" fmla="*/ 7 w 23"/>
                <a:gd name="T3" fmla="*/ 10 h 28"/>
                <a:gd name="T4" fmla="*/ 16 w 23"/>
                <a:gd name="T5" fmla="*/ 6 h 28"/>
                <a:gd name="T6" fmla="*/ 7 w 23"/>
                <a:gd name="T7" fmla="*/ 24 h 28"/>
                <a:gd name="T8" fmla="*/ 7 w 23"/>
                <a:gd name="T9" fmla="*/ 22 h 28"/>
              </a:gdLst>
              <a:ahLst/>
              <a:cxnLst>
                <a:cxn ang="0">
                  <a:pos x="T0" y="T1"/>
                </a:cxn>
                <a:cxn ang="0">
                  <a:pos x="T2" y="T3"/>
                </a:cxn>
                <a:cxn ang="0">
                  <a:pos x="T4" y="T5"/>
                </a:cxn>
                <a:cxn ang="0">
                  <a:pos x="T6" y="T7"/>
                </a:cxn>
                <a:cxn ang="0">
                  <a:pos x="T8" y="T9"/>
                </a:cxn>
              </a:cxnLst>
              <a:rect l="0" t="0" r="r" b="b"/>
              <a:pathLst>
                <a:path w="23" h="28">
                  <a:moveTo>
                    <a:pt x="7" y="22"/>
                  </a:moveTo>
                  <a:cubicBezTo>
                    <a:pt x="13" y="18"/>
                    <a:pt x="15" y="10"/>
                    <a:pt x="7" y="10"/>
                  </a:cubicBezTo>
                  <a:cubicBezTo>
                    <a:pt x="0" y="10"/>
                    <a:pt x="9" y="0"/>
                    <a:pt x="16" y="6"/>
                  </a:cubicBezTo>
                  <a:cubicBezTo>
                    <a:pt x="23" y="12"/>
                    <a:pt x="10" y="21"/>
                    <a:pt x="7" y="24"/>
                  </a:cubicBezTo>
                  <a:cubicBezTo>
                    <a:pt x="2" y="28"/>
                    <a:pt x="3" y="25"/>
                    <a:pt x="7" y="2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8" name="Freeform 110"/>
            <p:cNvSpPr>
              <a:spLocks/>
            </p:cNvSpPr>
            <p:nvPr/>
          </p:nvSpPr>
          <p:spPr bwMode="auto">
            <a:xfrm>
              <a:off x="4632297" y="-432110"/>
              <a:ext cx="243493" cy="131112"/>
            </a:xfrm>
            <a:custGeom>
              <a:avLst/>
              <a:gdLst>
                <a:gd name="T0" fmla="*/ 5 w 24"/>
                <a:gd name="T1" fmla="*/ 8 h 13"/>
                <a:gd name="T2" fmla="*/ 3 w 24"/>
                <a:gd name="T3" fmla="*/ 8 h 13"/>
                <a:gd name="T4" fmla="*/ 19 w 24"/>
                <a:gd name="T5" fmla="*/ 4 h 13"/>
                <a:gd name="T6" fmla="*/ 16 w 24"/>
                <a:gd name="T7" fmla="*/ 9 h 13"/>
                <a:gd name="T8" fmla="*/ 5 w 24"/>
                <a:gd name="T9" fmla="*/ 8 h 13"/>
              </a:gdLst>
              <a:ahLst/>
              <a:cxnLst>
                <a:cxn ang="0">
                  <a:pos x="T0" y="T1"/>
                </a:cxn>
                <a:cxn ang="0">
                  <a:pos x="T2" y="T3"/>
                </a:cxn>
                <a:cxn ang="0">
                  <a:pos x="T4" y="T5"/>
                </a:cxn>
                <a:cxn ang="0">
                  <a:pos x="T6" y="T7"/>
                </a:cxn>
                <a:cxn ang="0">
                  <a:pos x="T8" y="T9"/>
                </a:cxn>
              </a:cxnLst>
              <a:rect l="0" t="0" r="r" b="b"/>
              <a:pathLst>
                <a:path w="24" h="13">
                  <a:moveTo>
                    <a:pt x="5" y="8"/>
                  </a:moveTo>
                  <a:cubicBezTo>
                    <a:pt x="2" y="11"/>
                    <a:pt x="0" y="11"/>
                    <a:pt x="3" y="8"/>
                  </a:cubicBezTo>
                  <a:cubicBezTo>
                    <a:pt x="6" y="7"/>
                    <a:pt x="14" y="0"/>
                    <a:pt x="19" y="4"/>
                  </a:cubicBezTo>
                  <a:cubicBezTo>
                    <a:pt x="24" y="8"/>
                    <a:pt x="15" y="13"/>
                    <a:pt x="16" y="9"/>
                  </a:cubicBezTo>
                  <a:cubicBezTo>
                    <a:pt x="16" y="4"/>
                    <a:pt x="8" y="5"/>
                    <a:pt x="5" y="8"/>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Freeform 111"/>
            <p:cNvSpPr>
              <a:spLocks/>
            </p:cNvSpPr>
            <p:nvPr/>
          </p:nvSpPr>
          <p:spPr bwMode="auto">
            <a:xfrm>
              <a:off x="4534900" y="-570712"/>
              <a:ext cx="157333" cy="198541"/>
            </a:xfrm>
            <a:custGeom>
              <a:avLst/>
              <a:gdLst>
                <a:gd name="T0" fmla="*/ 5 w 16"/>
                <a:gd name="T1" fmla="*/ 7 h 20"/>
                <a:gd name="T2" fmla="*/ 10 w 16"/>
                <a:gd name="T3" fmla="*/ 4 h 20"/>
                <a:gd name="T4" fmla="*/ 7 w 16"/>
                <a:gd name="T5" fmla="*/ 17 h 20"/>
                <a:gd name="T6" fmla="*/ 7 w 16"/>
                <a:gd name="T7" fmla="*/ 15 h 20"/>
                <a:gd name="T8" fmla="*/ 5 w 16"/>
                <a:gd name="T9" fmla="*/ 7 h 20"/>
              </a:gdLst>
              <a:ahLst/>
              <a:cxnLst>
                <a:cxn ang="0">
                  <a:pos x="T0" y="T1"/>
                </a:cxn>
                <a:cxn ang="0">
                  <a:pos x="T2" y="T3"/>
                </a:cxn>
                <a:cxn ang="0">
                  <a:pos x="T4" y="T5"/>
                </a:cxn>
                <a:cxn ang="0">
                  <a:pos x="T6" y="T7"/>
                </a:cxn>
                <a:cxn ang="0">
                  <a:pos x="T8" y="T9"/>
                </a:cxn>
              </a:cxnLst>
              <a:rect l="0" t="0" r="r" b="b"/>
              <a:pathLst>
                <a:path w="16" h="20">
                  <a:moveTo>
                    <a:pt x="5" y="7"/>
                  </a:moveTo>
                  <a:cubicBezTo>
                    <a:pt x="0" y="8"/>
                    <a:pt x="5" y="0"/>
                    <a:pt x="10" y="4"/>
                  </a:cubicBezTo>
                  <a:cubicBezTo>
                    <a:pt x="16" y="7"/>
                    <a:pt x="8" y="15"/>
                    <a:pt x="7" y="17"/>
                  </a:cubicBezTo>
                  <a:cubicBezTo>
                    <a:pt x="4" y="20"/>
                    <a:pt x="4" y="18"/>
                    <a:pt x="7" y="15"/>
                  </a:cubicBezTo>
                  <a:cubicBezTo>
                    <a:pt x="10" y="12"/>
                    <a:pt x="10" y="6"/>
                    <a:pt x="5" y="7"/>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Freeform 112"/>
            <p:cNvSpPr>
              <a:spLocks/>
            </p:cNvSpPr>
            <p:nvPr/>
          </p:nvSpPr>
          <p:spPr bwMode="auto">
            <a:xfrm>
              <a:off x="3692043" y="-1773188"/>
              <a:ext cx="640572" cy="1232444"/>
            </a:xfrm>
            <a:custGeom>
              <a:avLst/>
              <a:gdLst>
                <a:gd name="T0" fmla="*/ 21 w 64"/>
                <a:gd name="T1" fmla="*/ 116 h 123"/>
                <a:gd name="T2" fmla="*/ 20 w 64"/>
                <a:gd name="T3" fmla="*/ 119 h 123"/>
                <a:gd name="T4" fmla="*/ 21 w 64"/>
                <a:gd name="T5" fmla="*/ 80 h 123"/>
                <a:gd name="T6" fmla="*/ 32 w 64"/>
                <a:gd name="T7" fmla="*/ 14 h 123"/>
                <a:gd name="T8" fmla="*/ 16 w 64"/>
                <a:gd name="T9" fmla="*/ 18 h 123"/>
                <a:gd name="T10" fmla="*/ 24 w 64"/>
                <a:gd name="T11" fmla="*/ 15 h 123"/>
                <a:gd name="T12" fmla="*/ 14 w 64"/>
                <a:gd name="T13" fmla="*/ 21 h 123"/>
                <a:gd name="T14" fmla="*/ 18 w 64"/>
                <a:gd name="T15" fmla="*/ 8 h 123"/>
                <a:gd name="T16" fmla="*/ 30 w 64"/>
                <a:gd name="T17" fmla="*/ 78 h 123"/>
                <a:gd name="T18" fmla="*/ 21 w 64"/>
                <a:gd name="T19" fmla="*/ 1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23">
                  <a:moveTo>
                    <a:pt x="21" y="116"/>
                  </a:moveTo>
                  <a:cubicBezTo>
                    <a:pt x="28" y="120"/>
                    <a:pt x="26" y="123"/>
                    <a:pt x="20" y="119"/>
                  </a:cubicBezTo>
                  <a:cubicBezTo>
                    <a:pt x="16" y="115"/>
                    <a:pt x="0" y="102"/>
                    <a:pt x="21" y="80"/>
                  </a:cubicBezTo>
                  <a:cubicBezTo>
                    <a:pt x="49" y="51"/>
                    <a:pt x="44" y="23"/>
                    <a:pt x="32" y="14"/>
                  </a:cubicBezTo>
                  <a:cubicBezTo>
                    <a:pt x="25" y="8"/>
                    <a:pt x="14" y="10"/>
                    <a:pt x="16" y="18"/>
                  </a:cubicBezTo>
                  <a:cubicBezTo>
                    <a:pt x="17" y="14"/>
                    <a:pt x="22" y="14"/>
                    <a:pt x="24" y="15"/>
                  </a:cubicBezTo>
                  <a:cubicBezTo>
                    <a:pt x="32" y="18"/>
                    <a:pt x="22" y="30"/>
                    <a:pt x="14" y="21"/>
                  </a:cubicBezTo>
                  <a:cubicBezTo>
                    <a:pt x="10" y="17"/>
                    <a:pt x="11" y="10"/>
                    <a:pt x="18" y="8"/>
                  </a:cubicBezTo>
                  <a:cubicBezTo>
                    <a:pt x="41" y="0"/>
                    <a:pt x="64" y="43"/>
                    <a:pt x="30" y="78"/>
                  </a:cubicBezTo>
                  <a:cubicBezTo>
                    <a:pt x="10" y="99"/>
                    <a:pt x="13" y="111"/>
                    <a:pt x="21" y="116"/>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Freeform 113"/>
            <p:cNvSpPr>
              <a:spLocks/>
            </p:cNvSpPr>
            <p:nvPr/>
          </p:nvSpPr>
          <p:spPr bwMode="auto">
            <a:xfrm>
              <a:off x="3710774" y="-1181316"/>
              <a:ext cx="221017" cy="269714"/>
            </a:xfrm>
            <a:custGeom>
              <a:avLst/>
              <a:gdLst>
                <a:gd name="T0" fmla="*/ 7 w 22"/>
                <a:gd name="T1" fmla="*/ 9 h 27"/>
                <a:gd name="T2" fmla="*/ 13 w 22"/>
                <a:gd name="T3" fmla="*/ 3 h 27"/>
                <a:gd name="T4" fmla="*/ 14 w 22"/>
                <a:gd name="T5" fmla="*/ 22 h 27"/>
                <a:gd name="T6" fmla="*/ 13 w 22"/>
                <a:gd name="T7" fmla="*/ 21 h 27"/>
                <a:gd name="T8" fmla="*/ 7 w 22"/>
                <a:gd name="T9" fmla="*/ 9 h 27"/>
              </a:gdLst>
              <a:ahLst/>
              <a:cxnLst>
                <a:cxn ang="0">
                  <a:pos x="T0" y="T1"/>
                </a:cxn>
                <a:cxn ang="0">
                  <a:pos x="T2" y="T3"/>
                </a:cxn>
                <a:cxn ang="0">
                  <a:pos x="T4" y="T5"/>
                </a:cxn>
                <a:cxn ang="0">
                  <a:pos x="T6" y="T7"/>
                </a:cxn>
                <a:cxn ang="0">
                  <a:pos x="T8" y="T9"/>
                </a:cxn>
              </a:cxnLst>
              <a:rect l="0" t="0" r="r" b="b"/>
              <a:pathLst>
                <a:path w="22" h="27">
                  <a:moveTo>
                    <a:pt x="7" y="9"/>
                  </a:moveTo>
                  <a:cubicBezTo>
                    <a:pt x="0" y="12"/>
                    <a:pt x="4" y="0"/>
                    <a:pt x="13" y="3"/>
                  </a:cubicBezTo>
                  <a:cubicBezTo>
                    <a:pt x="22" y="6"/>
                    <a:pt x="15" y="19"/>
                    <a:pt x="14" y="22"/>
                  </a:cubicBezTo>
                  <a:cubicBezTo>
                    <a:pt x="11" y="27"/>
                    <a:pt x="11" y="25"/>
                    <a:pt x="13" y="21"/>
                  </a:cubicBezTo>
                  <a:cubicBezTo>
                    <a:pt x="16" y="15"/>
                    <a:pt x="15" y="7"/>
                    <a:pt x="7" y="9"/>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Freeform 114"/>
            <p:cNvSpPr>
              <a:spLocks/>
            </p:cNvSpPr>
            <p:nvPr/>
          </p:nvSpPr>
          <p:spPr bwMode="auto">
            <a:xfrm>
              <a:off x="3943028" y="-1061443"/>
              <a:ext cx="318413" cy="191049"/>
            </a:xfrm>
            <a:custGeom>
              <a:avLst/>
              <a:gdLst>
                <a:gd name="T0" fmla="*/ 21 w 32"/>
                <a:gd name="T1" fmla="*/ 11 h 19"/>
                <a:gd name="T2" fmla="*/ 6 w 32"/>
                <a:gd name="T3" fmla="*/ 14 h 19"/>
                <a:gd name="T4" fmla="*/ 4 w 32"/>
                <a:gd name="T5" fmla="*/ 14 h 19"/>
                <a:gd name="T6" fmla="*/ 24 w 32"/>
                <a:gd name="T7" fmla="*/ 4 h 19"/>
                <a:gd name="T8" fmla="*/ 21 w 32"/>
                <a:gd name="T9" fmla="*/ 11 h 19"/>
              </a:gdLst>
              <a:ahLst/>
              <a:cxnLst>
                <a:cxn ang="0">
                  <a:pos x="T0" y="T1"/>
                </a:cxn>
                <a:cxn ang="0">
                  <a:pos x="T2" y="T3"/>
                </a:cxn>
                <a:cxn ang="0">
                  <a:pos x="T4" y="T5"/>
                </a:cxn>
                <a:cxn ang="0">
                  <a:pos x="T6" y="T7"/>
                </a:cxn>
                <a:cxn ang="0">
                  <a:pos x="T8" y="T9"/>
                </a:cxn>
              </a:cxnLst>
              <a:rect l="0" t="0" r="r" b="b"/>
              <a:pathLst>
                <a:path w="32" h="19">
                  <a:moveTo>
                    <a:pt x="21" y="11"/>
                  </a:moveTo>
                  <a:cubicBezTo>
                    <a:pt x="19" y="5"/>
                    <a:pt x="9" y="9"/>
                    <a:pt x="6" y="14"/>
                  </a:cubicBezTo>
                  <a:cubicBezTo>
                    <a:pt x="3" y="18"/>
                    <a:pt x="0" y="19"/>
                    <a:pt x="4" y="14"/>
                  </a:cubicBezTo>
                  <a:cubicBezTo>
                    <a:pt x="6" y="11"/>
                    <a:pt x="16" y="0"/>
                    <a:pt x="24" y="4"/>
                  </a:cubicBezTo>
                  <a:cubicBezTo>
                    <a:pt x="32" y="8"/>
                    <a:pt x="22" y="17"/>
                    <a:pt x="21" y="1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Freeform 115"/>
            <p:cNvSpPr>
              <a:spLocks/>
            </p:cNvSpPr>
            <p:nvPr/>
          </p:nvSpPr>
          <p:spPr bwMode="auto">
            <a:xfrm>
              <a:off x="2939093" y="-1773188"/>
              <a:ext cx="644316" cy="1232444"/>
            </a:xfrm>
            <a:custGeom>
              <a:avLst/>
              <a:gdLst>
                <a:gd name="T0" fmla="*/ 41 w 64"/>
                <a:gd name="T1" fmla="*/ 14 h 123"/>
                <a:gd name="T2" fmla="*/ 48 w 64"/>
                <a:gd name="T3" fmla="*/ 17 h 123"/>
                <a:gd name="T4" fmla="*/ 48 w 64"/>
                <a:gd name="T5" fmla="*/ 17 h 123"/>
                <a:gd name="T6" fmla="*/ 32 w 64"/>
                <a:gd name="T7" fmla="*/ 14 h 123"/>
                <a:gd name="T8" fmla="*/ 43 w 64"/>
                <a:gd name="T9" fmla="*/ 80 h 123"/>
                <a:gd name="T10" fmla="*/ 44 w 64"/>
                <a:gd name="T11" fmla="*/ 118 h 123"/>
                <a:gd name="T12" fmla="*/ 43 w 64"/>
                <a:gd name="T13" fmla="*/ 115 h 123"/>
                <a:gd name="T14" fmla="*/ 35 w 64"/>
                <a:gd name="T15" fmla="*/ 78 h 123"/>
                <a:gd name="T16" fmla="*/ 46 w 64"/>
                <a:gd name="T17" fmla="*/ 8 h 123"/>
                <a:gd name="T18" fmla="*/ 51 w 64"/>
                <a:gd name="T19" fmla="*/ 21 h 123"/>
                <a:gd name="T20" fmla="*/ 41 w 64"/>
                <a:gd name="T21" fmla="*/ 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23">
                  <a:moveTo>
                    <a:pt x="41" y="14"/>
                  </a:moveTo>
                  <a:cubicBezTo>
                    <a:pt x="44" y="13"/>
                    <a:pt x="48" y="15"/>
                    <a:pt x="48" y="17"/>
                  </a:cubicBezTo>
                  <a:cubicBezTo>
                    <a:pt x="48" y="17"/>
                    <a:pt x="48" y="17"/>
                    <a:pt x="48" y="17"/>
                  </a:cubicBezTo>
                  <a:cubicBezTo>
                    <a:pt x="51" y="10"/>
                    <a:pt x="39" y="8"/>
                    <a:pt x="32" y="14"/>
                  </a:cubicBezTo>
                  <a:cubicBezTo>
                    <a:pt x="21" y="23"/>
                    <a:pt x="16" y="51"/>
                    <a:pt x="43" y="80"/>
                  </a:cubicBezTo>
                  <a:cubicBezTo>
                    <a:pt x="64" y="102"/>
                    <a:pt x="49" y="115"/>
                    <a:pt x="44" y="118"/>
                  </a:cubicBezTo>
                  <a:cubicBezTo>
                    <a:pt x="38" y="123"/>
                    <a:pt x="36" y="119"/>
                    <a:pt x="43" y="115"/>
                  </a:cubicBezTo>
                  <a:cubicBezTo>
                    <a:pt x="51" y="110"/>
                    <a:pt x="54" y="98"/>
                    <a:pt x="35" y="78"/>
                  </a:cubicBezTo>
                  <a:cubicBezTo>
                    <a:pt x="0" y="43"/>
                    <a:pt x="23" y="0"/>
                    <a:pt x="46" y="8"/>
                  </a:cubicBezTo>
                  <a:cubicBezTo>
                    <a:pt x="53" y="10"/>
                    <a:pt x="54" y="17"/>
                    <a:pt x="51" y="21"/>
                  </a:cubicBezTo>
                  <a:cubicBezTo>
                    <a:pt x="43" y="29"/>
                    <a:pt x="32" y="17"/>
                    <a:pt x="41" y="14"/>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116"/>
            <p:cNvSpPr>
              <a:spLocks/>
            </p:cNvSpPr>
            <p:nvPr/>
          </p:nvSpPr>
          <p:spPr bwMode="auto">
            <a:xfrm>
              <a:off x="3339917" y="-1181316"/>
              <a:ext cx="221017" cy="269714"/>
            </a:xfrm>
            <a:custGeom>
              <a:avLst/>
              <a:gdLst>
                <a:gd name="T0" fmla="*/ 9 w 22"/>
                <a:gd name="T1" fmla="*/ 22 h 27"/>
                <a:gd name="T2" fmla="*/ 9 w 22"/>
                <a:gd name="T3" fmla="*/ 3 h 27"/>
                <a:gd name="T4" fmla="*/ 15 w 22"/>
                <a:gd name="T5" fmla="*/ 9 h 27"/>
                <a:gd name="T6" fmla="*/ 9 w 22"/>
                <a:gd name="T7" fmla="*/ 20 h 27"/>
                <a:gd name="T8" fmla="*/ 9 w 22"/>
                <a:gd name="T9" fmla="*/ 22 h 27"/>
              </a:gdLst>
              <a:ahLst/>
              <a:cxnLst>
                <a:cxn ang="0">
                  <a:pos x="T0" y="T1"/>
                </a:cxn>
                <a:cxn ang="0">
                  <a:pos x="T2" y="T3"/>
                </a:cxn>
                <a:cxn ang="0">
                  <a:pos x="T4" y="T5"/>
                </a:cxn>
                <a:cxn ang="0">
                  <a:pos x="T6" y="T7"/>
                </a:cxn>
                <a:cxn ang="0">
                  <a:pos x="T8" y="T9"/>
                </a:cxn>
              </a:cxnLst>
              <a:rect l="0" t="0" r="r" b="b"/>
              <a:pathLst>
                <a:path w="22" h="27">
                  <a:moveTo>
                    <a:pt x="9" y="22"/>
                  </a:moveTo>
                  <a:cubicBezTo>
                    <a:pt x="7" y="19"/>
                    <a:pt x="0" y="6"/>
                    <a:pt x="9" y="3"/>
                  </a:cubicBezTo>
                  <a:cubicBezTo>
                    <a:pt x="19" y="0"/>
                    <a:pt x="22" y="12"/>
                    <a:pt x="15" y="9"/>
                  </a:cubicBezTo>
                  <a:cubicBezTo>
                    <a:pt x="8" y="6"/>
                    <a:pt x="6" y="15"/>
                    <a:pt x="9" y="20"/>
                  </a:cubicBezTo>
                  <a:cubicBezTo>
                    <a:pt x="12" y="25"/>
                    <a:pt x="11" y="27"/>
                    <a:pt x="9" y="2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Freeform 117"/>
            <p:cNvSpPr>
              <a:spLocks/>
            </p:cNvSpPr>
            <p:nvPr/>
          </p:nvSpPr>
          <p:spPr bwMode="auto">
            <a:xfrm>
              <a:off x="3010266" y="-1072680"/>
              <a:ext cx="329650" cy="202285"/>
            </a:xfrm>
            <a:custGeom>
              <a:avLst/>
              <a:gdLst>
                <a:gd name="T0" fmla="*/ 29 w 33"/>
                <a:gd name="T1" fmla="*/ 15 h 20"/>
                <a:gd name="T2" fmla="*/ 27 w 33"/>
                <a:gd name="T3" fmla="*/ 14 h 20"/>
                <a:gd name="T4" fmla="*/ 12 w 33"/>
                <a:gd name="T5" fmla="*/ 12 h 20"/>
                <a:gd name="T6" fmla="*/ 9 w 33"/>
                <a:gd name="T7" fmla="*/ 4 h 20"/>
                <a:gd name="T8" fmla="*/ 29 w 33"/>
                <a:gd name="T9" fmla="*/ 15 h 20"/>
              </a:gdLst>
              <a:ahLst/>
              <a:cxnLst>
                <a:cxn ang="0">
                  <a:pos x="T0" y="T1"/>
                </a:cxn>
                <a:cxn ang="0">
                  <a:pos x="T2" y="T3"/>
                </a:cxn>
                <a:cxn ang="0">
                  <a:pos x="T4" y="T5"/>
                </a:cxn>
                <a:cxn ang="0">
                  <a:pos x="T6" y="T7"/>
                </a:cxn>
                <a:cxn ang="0">
                  <a:pos x="T8" y="T9"/>
                </a:cxn>
              </a:cxnLst>
              <a:rect l="0" t="0" r="r" b="b"/>
              <a:pathLst>
                <a:path w="33" h="20">
                  <a:moveTo>
                    <a:pt x="29" y="15"/>
                  </a:moveTo>
                  <a:cubicBezTo>
                    <a:pt x="33" y="20"/>
                    <a:pt x="30" y="19"/>
                    <a:pt x="27" y="14"/>
                  </a:cubicBezTo>
                  <a:cubicBezTo>
                    <a:pt x="23" y="9"/>
                    <a:pt x="13" y="6"/>
                    <a:pt x="12" y="12"/>
                  </a:cubicBezTo>
                  <a:cubicBezTo>
                    <a:pt x="10" y="18"/>
                    <a:pt x="0" y="9"/>
                    <a:pt x="9" y="4"/>
                  </a:cubicBezTo>
                  <a:cubicBezTo>
                    <a:pt x="17" y="0"/>
                    <a:pt x="26" y="12"/>
                    <a:pt x="29" y="15"/>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118"/>
            <p:cNvSpPr>
              <a:spLocks/>
            </p:cNvSpPr>
            <p:nvPr/>
          </p:nvSpPr>
          <p:spPr bwMode="auto">
            <a:xfrm>
              <a:off x="1669189" y="-360935"/>
              <a:ext cx="1483426" cy="610604"/>
            </a:xfrm>
            <a:custGeom>
              <a:avLst/>
              <a:gdLst>
                <a:gd name="T0" fmla="*/ 94 w 148"/>
                <a:gd name="T1" fmla="*/ 33 h 61"/>
                <a:gd name="T2" fmla="*/ 138 w 148"/>
                <a:gd name="T3" fmla="*/ 48 h 61"/>
                <a:gd name="T4" fmla="*/ 142 w 148"/>
                <a:gd name="T5" fmla="*/ 49 h 61"/>
                <a:gd name="T6" fmla="*/ 95 w 148"/>
                <a:gd name="T7" fmla="*/ 41 h 61"/>
                <a:gd name="T8" fmla="*/ 15 w 148"/>
                <a:gd name="T9" fmla="*/ 18 h 61"/>
                <a:gd name="T10" fmla="*/ 17 w 148"/>
                <a:gd name="T11" fmla="*/ 31 h 61"/>
                <a:gd name="T12" fmla="*/ 13 w 148"/>
                <a:gd name="T13" fmla="*/ 27 h 61"/>
                <a:gd name="T14" fmla="*/ 18 w 148"/>
                <a:gd name="T15" fmla="*/ 23 h 61"/>
                <a:gd name="T16" fmla="*/ 20 w 148"/>
                <a:gd name="T17" fmla="*/ 34 h 61"/>
                <a:gd name="T18" fmla="*/ 5 w 148"/>
                <a:gd name="T19" fmla="*/ 28 h 61"/>
                <a:gd name="T20" fmla="*/ 94 w 148"/>
                <a:gd name="T21" fmla="*/ 3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61">
                  <a:moveTo>
                    <a:pt x="94" y="33"/>
                  </a:moveTo>
                  <a:cubicBezTo>
                    <a:pt x="115" y="53"/>
                    <a:pt x="131" y="53"/>
                    <a:pt x="138" y="48"/>
                  </a:cubicBezTo>
                  <a:cubicBezTo>
                    <a:pt x="145" y="43"/>
                    <a:pt x="148" y="45"/>
                    <a:pt x="142" y="49"/>
                  </a:cubicBezTo>
                  <a:cubicBezTo>
                    <a:pt x="137" y="52"/>
                    <a:pt x="118" y="61"/>
                    <a:pt x="95" y="41"/>
                  </a:cubicBezTo>
                  <a:cubicBezTo>
                    <a:pt x="64" y="13"/>
                    <a:pt x="29" y="12"/>
                    <a:pt x="15" y="18"/>
                  </a:cubicBezTo>
                  <a:cubicBezTo>
                    <a:pt x="6" y="22"/>
                    <a:pt x="6" y="32"/>
                    <a:pt x="17" y="31"/>
                  </a:cubicBezTo>
                  <a:cubicBezTo>
                    <a:pt x="15" y="31"/>
                    <a:pt x="13" y="29"/>
                    <a:pt x="13" y="27"/>
                  </a:cubicBezTo>
                  <a:cubicBezTo>
                    <a:pt x="13" y="25"/>
                    <a:pt x="16" y="23"/>
                    <a:pt x="18" y="23"/>
                  </a:cubicBezTo>
                  <a:cubicBezTo>
                    <a:pt x="24" y="23"/>
                    <a:pt x="30" y="30"/>
                    <a:pt x="20" y="34"/>
                  </a:cubicBezTo>
                  <a:cubicBezTo>
                    <a:pt x="15" y="36"/>
                    <a:pt x="6" y="34"/>
                    <a:pt x="5" y="28"/>
                  </a:cubicBezTo>
                  <a:cubicBezTo>
                    <a:pt x="0" y="8"/>
                    <a:pt x="58" y="0"/>
                    <a:pt x="94" y="33"/>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Freeform 119"/>
            <p:cNvSpPr>
              <a:spLocks/>
            </p:cNvSpPr>
            <p:nvPr/>
          </p:nvSpPr>
          <p:spPr bwMode="auto">
            <a:xfrm>
              <a:off x="2320997" y="-12556"/>
              <a:ext cx="359619" cy="183556"/>
            </a:xfrm>
            <a:custGeom>
              <a:avLst/>
              <a:gdLst>
                <a:gd name="T0" fmla="*/ 30 w 36"/>
                <a:gd name="T1" fmla="*/ 10 h 18"/>
                <a:gd name="T2" fmla="*/ 28 w 36"/>
                <a:gd name="T3" fmla="*/ 10 h 18"/>
                <a:gd name="T4" fmla="*/ 13 w 36"/>
                <a:gd name="T5" fmla="*/ 12 h 18"/>
                <a:gd name="T6" fmla="*/ 6 w 36"/>
                <a:gd name="T7" fmla="*/ 6 h 18"/>
                <a:gd name="T8" fmla="*/ 30 w 36"/>
                <a:gd name="T9" fmla="*/ 10 h 18"/>
              </a:gdLst>
              <a:ahLst/>
              <a:cxnLst>
                <a:cxn ang="0">
                  <a:pos x="T0" y="T1"/>
                </a:cxn>
                <a:cxn ang="0">
                  <a:pos x="T2" y="T3"/>
                </a:cxn>
                <a:cxn ang="0">
                  <a:pos x="T4" y="T5"/>
                </a:cxn>
                <a:cxn ang="0">
                  <a:pos x="T6" y="T7"/>
                </a:cxn>
                <a:cxn ang="0">
                  <a:pos x="T8" y="T9"/>
                </a:cxn>
              </a:cxnLst>
              <a:rect l="0" t="0" r="r" b="b"/>
              <a:pathLst>
                <a:path w="36" h="18">
                  <a:moveTo>
                    <a:pt x="30" y="10"/>
                  </a:moveTo>
                  <a:cubicBezTo>
                    <a:pt x="36" y="13"/>
                    <a:pt x="33" y="13"/>
                    <a:pt x="28" y="10"/>
                  </a:cubicBezTo>
                  <a:cubicBezTo>
                    <a:pt x="22" y="7"/>
                    <a:pt x="11" y="6"/>
                    <a:pt x="13" y="12"/>
                  </a:cubicBezTo>
                  <a:cubicBezTo>
                    <a:pt x="14" y="18"/>
                    <a:pt x="0" y="13"/>
                    <a:pt x="6" y="6"/>
                  </a:cubicBezTo>
                  <a:cubicBezTo>
                    <a:pt x="12" y="0"/>
                    <a:pt x="26" y="8"/>
                    <a:pt x="30" y="10"/>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120"/>
            <p:cNvSpPr>
              <a:spLocks/>
            </p:cNvSpPr>
            <p:nvPr/>
          </p:nvSpPr>
          <p:spPr bwMode="auto">
            <a:xfrm>
              <a:off x="2538267" y="-241062"/>
              <a:ext cx="232254" cy="280953"/>
            </a:xfrm>
            <a:custGeom>
              <a:avLst/>
              <a:gdLst>
                <a:gd name="T0" fmla="*/ 15 w 23"/>
                <a:gd name="T1" fmla="*/ 22 h 28"/>
                <a:gd name="T2" fmla="*/ 16 w 23"/>
                <a:gd name="T3" fmla="*/ 24 h 28"/>
                <a:gd name="T4" fmla="*/ 6 w 23"/>
                <a:gd name="T5" fmla="*/ 6 h 28"/>
                <a:gd name="T6" fmla="*/ 15 w 23"/>
                <a:gd name="T7" fmla="*/ 10 h 28"/>
                <a:gd name="T8" fmla="*/ 15 w 23"/>
                <a:gd name="T9" fmla="*/ 22 h 28"/>
              </a:gdLst>
              <a:ahLst/>
              <a:cxnLst>
                <a:cxn ang="0">
                  <a:pos x="T0" y="T1"/>
                </a:cxn>
                <a:cxn ang="0">
                  <a:pos x="T2" y="T3"/>
                </a:cxn>
                <a:cxn ang="0">
                  <a:pos x="T4" y="T5"/>
                </a:cxn>
                <a:cxn ang="0">
                  <a:pos x="T6" y="T7"/>
                </a:cxn>
                <a:cxn ang="0">
                  <a:pos x="T8" y="T9"/>
                </a:cxn>
              </a:cxnLst>
              <a:rect l="0" t="0" r="r" b="b"/>
              <a:pathLst>
                <a:path w="23" h="28">
                  <a:moveTo>
                    <a:pt x="15" y="22"/>
                  </a:moveTo>
                  <a:cubicBezTo>
                    <a:pt x="20" y="25"/>
                    <a:pt x="21" y="28"/>
                    <a:pt x="16" y="24"/>
                  </a:cubicBezTo>
                  <a:cubicBezTo>
                    <a:pt x="13" y="21"/>
                    <a:pt x="0" y="12"/>
                    <a:pt x="6" y="6"/>
                  </a:cubicBezTo>
                  <a:cubicBezTo>
                    <a:pt x="13" y="0"/>
                    <a:pt x="23" y="10"/>
                    <a:pt x="15" y="10"/>
                  </a:cubicBezTo>
                  <a:cubicBezTo>
                    <a:pt x="7" y="10"/>
                    <a:pt x="10" y="18"/>
                    <a:pt x="15" y="2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Freeform 121"/>
            <p:cNvSpPr>
              <a:spLocks noEditPoints="1"/>
            </p:cNvSpPr>
            <p:nvPr/>
          </p:nvSpPr>
          <p:spPr bwMode="auto">
            <a:xfrm>
              <a:off x="3553441" y="-12556"/>
              <a:ext cx="138604" cy="280953"/>
            </a:xfrm>
            <a:custGeom>
              <a:avLst/>
              <a:gdLst>
                <a:gd name="T0" fmla="*/ 7 w 14"/>
                <a:gd name="T1" fmla="*/ 0 h 28"/>
                <a:gd name="T2" fmla="*/ 14 w 14"/>
                <a:gd name="T3" fmla="*/ 14 h 28"/>
                <a:gd name="T4" fmla="*/ 7 w 14"/>
                <a:gd name="T5" fmla="*/ 28 h 28"/>
                <a:gd name="T6" fmla="*/ 0 w 14"/>
                <a:gd name="T7" fmla="*/ 14 h 28"/>
                <a:gd name="T8" fmla="*/ 7 w 14"/>
                <a:gd name="T9" fmla="*/ 0 h 28"/>
                <a:gd name="T10" fmla="*/ 7 w 14"/>
                <a:gd name="T11" fmla="*/ 24 h 28"/>
                <a:gd name="T12" fmla="*/ 12 w 14"/>
                <a:gd name="T13" fmla="*/ 14 h 28"/>
                <a:gd name="T14" fmla="*/ 7 w 14"/>
                <a:gd name="T15" fmla="*/ 4 h 28"/>
                <a:gd name="T16" fmla="*/ 3 w 14"/>
                <a:gd name="T17" fmla="*/ 14 h 28"/>
                <a:gd name="T18" fmla="*/ 7 w 14"/>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7" y="0"/>
                  </a:moveTo>
                  <a:cubicBezTo>
                    <a:pt x="11" y="0"/>
                    <a:pt x="14" y="6"/>
                    <a:pt x="14" y="14"/>
                  </a:cubicBezTo>
                  <a:cubicBezTo>
                    <a:pt x="14" y="21"/>
                    <a:pt x="11" y="28"/>
                    <a:pt x="7" y="28"/>
                  </a:cubicBezTo>
                  <a:cubicBezTo>
                    <a:pt x="4" y="28"/>
                    <a:pt x="0" y="21"/>
                    <a:pt x="0" y="14"/>
                  </a:cubicBezTo>
                  <a:cubicBezTo>
                    <a:pt x="0" y="6"/>
                    <a:pt x="4" y="0"/>
                    <a:pt x="7" y="0"/>
                  </a:cubicBezTo>
                  <a:close/>
                  <a:moveTo>
                    <a:pt x="7" y="24"/>
                  </a:moveTo>
                  <a:cubicBezTo>
                    <a:pt x="10" y="24"/>
                    <a:pt x="12" y="19"/>
                    <a:pt x="12" y="14"/>
                  </a:cubicBezTo>
                  <a:cubicBezTo>
                    <a:pt x="12" y="8"/>
                    <a:pt x="10" y="4"/>
                    <a:pt x="7" y="4"/>
                  </a:cubicBezTo>
                  <a:cubicBezTo>
                    <a:pt x="5" y="4"/>
                    <a:pt x="3" y="8"/>
                    <a:pt x="3" y="14"/>
                  </a:cubicBezTo>
                  <a:cubicBezTo>
                    <a:pt x="3" y="19"/>
                    <a:pt x="5" y="24"/>
                    <a:pt x="7" y="24"/>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122"/>
            <p:cNvSpPr>
              <a:spLocks/>
            </p:cNvSpPr>
            <p:nvPr/>
          </p:nvSpPr>
          <p:spPr bwMode="auto">
            <a:xfrm>
              <a:off x="4583597" y="-791729"/>
              <a:ext cx="262222" cy="460762"/>
            </a:xfrm>
            <a:custGeom>
              <a:avLst/>
              <a:gdLst>
                <a:gd name="T0" fmla="*/ 26 w 26"/>
                <a:gd name="T1" fmla="*/ 8 h 46"/>
                <a:gd name="T2" fmla="*/ 5 w 26"/>
                <a:gd name="T3" fmla="*/ 44 h 46"/>
                <a:gd name="T4" fmla="*/ 2 w 26"/>
                <a:gd name="T5" fmla="*/ 43 h 46"/>
                <a:gd name="T6" fmla="*/ 23 w 26"/>
                <a:gd name="T7" fmla="*/ 7 h 46"/>
                <a:gd name="T8" fmla="*/ 26 w 26"/>
                <a:gd name="T9" fmla="*/ 8 h 46"/>
              </a:gdLst>
              <a:ahLst/>
              <a:cxnLst>
                <a:cxn ang="0">
                  <a:pos x="T0" y="T1"/>
                </a:cxn>
                <a:cxn ang="0">
                  <a:pos x="T2" y="T3"/>
                </a:cxn>
                <a:cxn ang="0">
                  <a:pos x="T4" y="T5"/>
                </a:cxn>
                <a:cxn ang="0">
                  <a:pos x="T6" y="T7"/>
                </a:cxn>
                <a:cxn ang="0">
                  <a:pos x="T8" y="T9"/>
                </a:cxn>
              </a:cxnLst>
              <a:rect l="0" t="0" r="r" b="b"/>
              <a:pathLst>
                <a:path w="26" h="46">
                  <a:moveTo>
                    <a:pt x="26" y="8"/>
                  </a:moveTo>
                  <a:cubicBezTo>
                    <a:pt x="26" y="22"/>
                    <a:pt x="11" y="40"/>
                    <a:pt x="5" y="44"/>
                  </a:cubicBezTo>
                  <a:cubicBezTo>
                    <a:pt x="2" y="46"/>
                    <a:pt x="0" y="45"/>
                    <a:pt x="2" y="43"/>
                  </a:cubicBezTo>
                  <a:cubicBezTo>
                    <a:pt x="11" y="34"/>
                    <a:pt x="23" y="23"/>
                    <a:pt x="23" y="7"/>
                  </a:cubicBezTo>
                  <a:cubicBezTo>
                    <a:pt x="24" y="0"/>
                    <a:pt x="26" y="5"/>
                    <a:pt x="26" y="8"/>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Freeform 123"/>
            <p:cNvSpPr>
              <a:spLocks noEditPoints="1"/>
            </p:cNvSpPr>
            <p:nvPr/>
          </p:nvSpPr>
          <p:spPr bwMode="auto">
            <a:xfrm>
              <a:off x="4733438" y="-1020235"/>
              <a:ext cx="179809" cy="247238"/>
            </a:xfrm>
            <a:custGeom>
              <a:avLst/>
              <a:gdLst>
                <a:gd name="T0" fmla="*/ 9 w 18"/>
                <a:gd name="T1" fmla="*/ 25 h 25"/>
                <a:gd name="T2" fmla="*/ 5 w 18"/>
                <a:gd name="T3" fmla="*/ 7 h 25"/>
                <a:gd name="T4" fmla="*/ 13 w 18"/>
                <a:gd name="T5" fmla="*/ 7 h 25"/>
                <a:gd name="T6" fmla="*/ 9 w 18"/>
                <a:gd name="T7" fmla="*/ 25 h 25"/>
                <a:gd name="T8" fmla="*/ 9 w 18"/>
                <a:gd name="T9" fmla="*/ 5 h 25"/>
                <a:gd name="T10" fmla="*/ 7 w 18"/>
                <a:gd name="T11" fmla="*/ 5 h 25"/>
                <a:gd name="T12" fmla="*/ 7 w 18"/>
                <a:gd name="T13" fmla="*/ 22 h 25"/>
                <a:gd name="T14" fmla="*/ 7 w 18"/>
                <a:gd name="T15" fmla="*/ 17 h 25"/>
                <a:gd name="T16" fmla="*/ 8 w 18"/>
                <a:gd name="T17" fmla="*/ 18 h 25"/>
                <a:gd name="T18" fmla="*/ 9 w 18"/>
                <a:gd name="T19" fmla="*/ 19 h 25"/>
                <a:gd name="T20" fmla="*/ 10 w 18"/>
                <a:gd name="T21" fmla="*/ 19 h 25"/>
                <a:gd name="T22" fmla="*/ 12 w 18"/>
                <a:gd name="T23" fmla="*/ 17 h 25"/>
                <a:gd name="T24" fmla="*/ 13 w 18"/>
                <a:gd name="T25" fmla="*/ 17 h 25"/>
                <a:gd name="T26" fmla="*/ 12 w 18"/>
                <a:gd name="T27" fmla="*/ 22 h 25"/>
                <a:gd name="T28" fmla="*/ 9 w 18"/>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5">
                  <a:moveTo>
                    <a:pt x="9" y="25"/>
                  </a:moveTo>
                  <a:cubicBezTo>
                    <a:pt x="0" y="25"/>
                    <a:pt x="3" y="14"/>
                    <a:pt x="5" y="7"/>
                  </a:cubicBezTo>
                  <a:cubicBezTo>
                    <a:pt x="7" y="0"/>
                    <a:pt x="9" y="0"/>
                    <a:pt x="13" y="7"/>
                  </a:cubicBezTo>
                  <a:cubicBezTo>
                    <a:pt x="17" y="14"/>
                    <a:pt x="18" y="24"/>
                    <a:pt x="9" y="25"/>
                  </a:cubicBezTo>
                  <a:close/>
                  <a:moveTo>
                    <a:pt x="9" y="5"/>
                  </a:moveTo>
                  <a:cubicBezTo>
                    <a:pt x="8" y="4"/>
                    <a:pt x="8" y="3"/>
                    <a:pt x="7" y="5"/>
                  </a:cubicBezTo>
                  <a:cubicBezTo>
                    <a:pt x="7" y="7"/>
                    <a:pt x="2" y="20"/>
                    <a:pt x="7" y="22"/>
                  </a:cubicBezTo>
                  <a:cubicBezTo>
                    <a:pt x="6" y="21"/>
                    <a:pt x="6" y="19"/>
                    <a:pt x="7" y="17"/>
                  </a:cubicBezTo>
                  <a:cubicBezTo>
                    <a:pt x="8" y="15"/>
                    <a:pt x="8" y="16"/>
                    <a:pt x="8" y="18"/>
                  </a:cubicBezTo>
                  <a:cubicBezTo>
                    <a:pt x="7" y="19"/>
                    <a:pt x="9" y="22"/>
                    <a:pt x="9" y="19"/>
                  </a:cubicBezTo>
                  <a:cubicBezTo>
                    <a:pt x="9" y="16"/>
                    <a:pt x="10" y="17"/>
                    <a:pt x="10" y="19"/>
                  </a:cubicBezTo>
                  <a:cubicBezTo>
                    <a:pt x="10" y="21"/>
                    <a:pt x="12" y="21"/>
                    <a:pt x="12" y="17"/>
                  </a:cubicBezTo>
                  <a:cubicBezTo>
                    <a:pt x="11" y="14"/>
                    <a:pt x="12" y="15"/>
                    <a:pt x="13" y="17"/>
                  </a:cubicBezTo>
                  <a:cubicBezTo>
                    <a:pt x="13" y="18"/>
                    <a:pt x="13" y="20"/>
                    <a:pt x="12" y="22"/>
                  </a:cubicBezTo>
                  <a:cubicBezTo>
                    <a:pt x="17" y="19"/>
                    <a:pt x="11" y="7"/>
                    <a:pt x="9" y="5"/>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124"/>
            <p:cNvSpPr>
              <a:spLocks/>
            </p:cNvSpPr>
            <p:nvPr/>
          </p:nvSpPr>
          <p:spPr bwMode="auto">
            <a:xfrm>
              <a:off x="4474964" y="-720553"/>
              <a:ext cx="269714" cy="168572"/>
            </a:xfrm>
            <a:custGeom>
              <a:avLst/>
              <a:gdLst>
                <a:gd name="T0" fmla="*/ 10 w 27"/>
                <a:gd name="T1" fmla="*/ 1 h 17"/>
                <a:gd name="T2" fmla="*/ 26 w 27"/>
                <a:gd name="T3" fmla="*/ 14 h 17"/>
                <a:gd name="T4" fmla="*/ 24 w 27"/>
                <a:gd name="T5" fmla="*/ 14 h 17"/>
                <a:gd name="T6" fmla="*/ 9 w 27"/>
                <a:gd name="T7" fmla="*/ 5 h 17"/>
                <a:gd name="T8" fmla="*/ 10 w 27"/>
                <a:gd name="T9" fmla="*/ 1 h 17"/>
              </a:gdLst>
              <a:ahLst/>
              <a:cxnLst>
                <a:cxn ang="0">
                  <a:pos x="T0" y="T1"/>
                </a:cxn>
                <a:cxn ang="0">
                  <a:pos x="T2" y="T3"/>
                </a:cxn>
                <a:cxn ang="0">
                  <a:pos x="T4" y="T5"/>
                </a:cxn>
                <a:cxn ang="0">
                  <a:pos x="T6" y="T7"/>
                </a:cxn>
                <a:cxn ang="0">
                  <a:pos x="T8" y="T9"/>
                </a:cxn>
              </a:cxnLst>
              <a:rect l="0" t="0" r="r" b="b"/>
              <a:pathLst>
                <a:path w="27" h="17">
                  <a:moveTo>
                    <a:pt x="10" y="1"/>
                  </a:moveTo>
                  <a:cubicBezTo>
                    <a:pt x="27" y="1"/>
                    <a:pt x="26" y="12"/>
                    <a:pt x="26" y="14"/>
                  </a:cubicBezTo>
                  <a:cubicBezTo>
                    <a:pt x="26" y="16"/>
                    <a:pt x="24" y="17"/>
                    <a:pt x="24" y="14"/>
                  </a:cubicBezTo>
                  <a:cubicBezTo>
                    <a:pt x="24" y="12"/>
                    <a:pt x="22" y="0"/>
                    <a:pt x="9" y="5"/>
                  </a:cubicBezTo>
                  <a:cubicBezTo>
                    <a:pt x="2" y="7"/>
                    <a:pt x="0" y="1"/>
                    <a:pt x="10" y="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Freeform 125"/>
            <p:cNvSpPr>
              <a:spLocks/>
            </p:cNvSpPr>
            <p:nvPr/>
          </p:nvSpPr>
          <p:spPr bwMode="auto">
            <a:xfrm>
              <a:off x="4782138" y="-641888"/>
              <a:ext cx="322158" cy="172317"/>
            </a:xfrm>
            <a:custGeom>
              <a:avLst/>
              <a:gdLst>
                <a:gd name="T0" fmla="*/ 25 w 32"/>
                <a:gd name="T1" fmla="*/ 9 h 17"/>
                <a:gd name="T2" fmla="*/ 22 w 32"/>
                <a:gd name="T3" fmla="*/ 12 h 17"/>
                <a:gd name="T4" fmla="*/ 4 w 32"/>
                <a:gd name="T5" fmla="*/ 11 h 17"/>
                <a:gd name="T6" fmla="*/ 2 w 32"/>
                <a:gd name="T7" fmla="*/ 11 h 17"/>
                <a:gd name="T8" fmla="*/ 25 w 32"/>
                <a:gd name="T9" fmla="*/ 9 h 17"/>
              </a:gdLst>
              <a:ahLst/>
              <a:cxnLst>
                <a:cxn ang="0">
                  <a:pos x="T0" y="T1"/>
                </a:cxn>
                <a:cxn ang="0">
                  <a:pos x="T2" y="T3"/>
                </a:cxn>
                <a:cxn ang="0">
                  <a:pos x="T4" y="T5"/>
                </a:cxn>
                <a:cxn ang="0">
                  <a:pos x="T6" y="T7"/>
                </a:cxn>
                <a:cxn ang="0">
                  <a:pos x="T8" y="T9"/>
                </a:cxn>
              </a:cxnLst>
              <a:rect l="0" t="0" r="r" b="b"/>
              <a:pathLst>
                <a:path w="32" h="17">
                  <a:moveTo>
                    <a:pt x="25" y="9"/>
                  </a:moveTo>
                  <a:cubicBezTo>
                    <a:pt x="32" y="14"/>
                    <a:pt x="26" y="17"/>
                    <a:pt x="22" y="12"/>
                  </a:cubicBezTo>
                  <a:cubicBezTo>
                    <a:pt x="16" y="2"/>
                    <a:pt x="5" y="10"/>
                    <a:pt x="4" y="11"/>
                  </a:cubicBezTo>
                  <a:cubicBezTo>
                    <a:pt x="1" y="14"/>
                    <a:pt x="0" y="13"/>
                    <a:pt x="2" y="11"/>
                  </a:cubicBezTo>
                  <a:cubicBezTo>
                    <a:pt x="4" y="9"/>
                    <a:pt x="12" y="0"/>
                    <a:pt x="25" y="9"/>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Freeform 126"/>
            <p:cNvSpPr>
              <a:spLocks/>
            </p:cNvSpPr>
            <p:nvPr/>
          </p:nvSpPr>
          <p:spPr bwMode="auto">
            <a:xfrm>
              <a:off x="4474964" y="-802966"/>
              <a:ext cx="299682" cy="202285"/>
            </a:xfrm>
            <a:custGeom>
              <a:avLst/>
              <a:gdLst>
                <a:gd name="T0" fmla="*/ 30 w 30"/>
                <a:gd name="T1" fmla="*/ 17 h 20"/>
                <a:gd name="T2" fmla="*/ 28 w 30"/>
                <a:gd name="T3" fmla="*/ 17 h 20"/>
                <a:gd name="T4" fmla="*/ 9 w 30"/>
                <a:gd name="T5" fmla="*/ 5 h 20"/>
                <a:gd name="T6" fmla="*/ 10 w 30"/>
                <a:gd name="T7" fmla="*/ 1 h 20"/>
                <a:gd name="T8" fmla="*/ 30 w 30"/>
                <a:gd name="T9" fmla="*/ 17 h 20"/>
              </a:gdLst>
              <a:ahLst/>
              <a:cxnLst>
                <a:cxn ang="0">
                  <a:pos x="T0" y="T1"/>
                </a:cxn>
                <a:cxn ang="0">
                  <a:pos x="T2" y="T3"/>
                </a:cxn>
                <a:cxn ang="0">
                  <a:pos x="T4" y="T5"/>
                </a:cxn>
                <a:cxn ang="0">
                  <a:pos x="T6" y="T7"/>
                </a:cxn>
                <a:cxn ang="0">
                  <a:pos x="T8" y="T9"/>
                </a:cxn>
              </a:cxnLst>
              <a:rect l="0" t="0" r="r" b="b"/>
              <a:pathLst>
                <a:path w="30" h="20">
                  <a:moveTo>
                    <a:pt x="30" y="17"/>
                  </a:moveTo>
                  <a:cubicBezTo>
                    <a:pt x="30" y="19"/>
                    <a:pt x="28" y="20"/>
                    <a:pt x="28" y="17"/>
                  </a:cubicBezTo>
                  <a:cubicBezTo>
                    <a:pt x="29" y="15"/>
                    <a:pt x="22" y="0"/>
                    <a:pt x="9" y="5"/>
                  </a:cubicBezTo>
                  <a:cubicBezTo>
                    <a:pt x="2" y="7"/>
                    <a:pt x="0" y="1"/>
                    <a:pt x="10" y="1"/>
                  </a:cubicBezTo>
                  <a:cubicBezTo>
                    <a:pt x="26" y="1"/>
                    <a:pt x="30" y="15"/>
                    <a:pt x="30" y="17"/>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5" name="Freeform 127"/>
            <p:cNvSpPr>
              <a:spLocks/>
            </p:cNvSpPr>
            <p:nvPr/>
          </p:nvSpPr>
          <p:spPr bwMode="auto">
            <a:xfrm>
              <a:off x="4853311" y="-731793"/>
              <a:ext cx="382095" cy="172317"/>
            </a:xfrm>
            <a:custGeom>
              <a:avLst/>
              <a:gdLst>
                <a:gd name="T0" fmla="*/ 28 w 38"/>
                <a:gd name="T1" fmla="*/ 12 h 17"/>
                <a:gd name="T2" fmla="*/ 3 w 38"/>
                <a:gd name="T3" fmla="*/ 12 h 17"/>
                <a:gd name="T4" fmla="*/ 1 w 38"/>
                <a:gd name="T5" fmla="*/ 11 h 17"/>
                <a:gd name="T6" fmla="*/ 30 w 38"/>
                <a:gd name="T7" fmla="*/ 9 h 17"/>
                <a:gd name="T8" fmla="*/ 28 w 38"/>
                <a:gd name="T9" fmla="*/ 12 h 17"/>
              </a:gdLst>
              <a:ahLst/>
              <a:cxnLst>
                <a:cxn ang="0">
                  <a:pos x="T0" y="T1"/>
                </a:cxn>
                <a:cxn ang="0">
                  <a:pos x="T2" y="T3"/>
                </a:cxn>
                <a:cxn ang="0">
                  <a:pos x="T4" y="T5"/>
                </a:cxn>
                <a:cxn ang="0">
                  <a:pos x="T6" y="T7"/>
                </a:cxn>
                <a:cxn ang="0">
                  <a:pos x="T8" y="T9"/>
                </a:cxn>
              </a:cxnLst>
              <a:rect l="0" t="0" r="r" b="b"/>
              <a:pathLst>
                <a:path w="38" h="17">
                  <a:moveTo>
                    <a:pt x="28" y="12"/>
                  </a:moveTo>
                  <a:cubicBezTo>
                    <a:pt x="21" y="2"/>
                    <a:pt x="4" y="10"/>
                    <a:pt x="3" y="12"/>
                  </a:cubicBezTo>
                  <a:cubicBezTo>
                    <a:pt x="1" y="14"/>
                    <a:pt x="0" y="13"/>
                    <a:pt x="1" y="11"/>
                  </a:cubicBezTo>
                  <a:cubicBezTo>
                    <a:pt x="3" y="9"/>
                    <a:pt x="17" y="0"/>
                    <a:pt x="30" y="9"/>
                  </a:cubicBezTo>
                  <a:cubicBezTo>
                    <a:pt x="38" y="13"/>
                    <a:pt x="32" y="17"/>
                    <a:pt x="28" y="1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6" name="Freeform 128"/>
            <p:cNvSpPr>
              <a:spLocks/>
            </p:cNvSpPr>
            <p:nvPr/>
          </p:nvSpPr>
          <p:spPr bwMode="auto">
            <a:xfrm>
              <a:off x="2369697" y="-432110"/>
              <a:ext cx="239746" cy="131112"/>
            </a:xfrm>
            <a:custGeom>
              <a:avLst/>
              <a:gdLst>
                <a:gd name="T0" fmla="*/ 5 w 24"/>
                <a:gd name="T1" fmla="*/ 4 h 13"/>
                <a:gd name="T2" fmla="*/ 21 w 24"/>
                <a:gd name="T3" fmla="*/ 9 h 13"/>
                <a:gd name="T4" fmla="*/ 19 w 24"/>
                <a:gd name="T5" fmla="*/ 8 h 13"/>
                <a:gd name="T6" fmla="*/ 8 w 24"/>
                <a:gd name="T7" fmla="*/ 9 h 13"/>
                <a:gd name="T8" fmla="*/ 5 w 24"/>
                <a:gd name="T9" fmla="*/ 4 h 13"/>
              </a:gdLst>
              <a:ahLst/>
              <a:cxnLst>
                <a:cxn ang="0">
                  <a:pos x="T0" y="T1"/>
                </a:cxn>
                <a:cxn ang="0">
                  <a:pos x="T2" y="T3"/>
                </a:cxn>
                <a:cxn ang="0">
                  <a:pos x="T4" y="T5"/>
                </a:cxn>
                <a:cxn ang="0">
                  <a:pos x="T6" y="T7"/>
                </a:cxn>
                <a:cxn ang="0">
                  <a:pos x="T8" y="T9"/>
                </a:cxn>
              </a:cxnLst>
              <a:rect l="0" t="0" r="r" b="b"/>
              <a:pathLst>
                <a:path w="24" h="13">
                  <a:moveTo>
                    <a:pt x="5" y="4"/>
                  </a:moveTo>
                  <a:cubicBezTo>
                    <a:pt x="9" y="0"/>
                    <a:pt x="18" y="7"/>
                    <a:pt x="21" y="9"/>
                  </a:cubicBezTo>
                  <a:cubicBezTo>
                    <a:pt x="24" y="11"/>
                    <a:pt x="22" y="11"/>
                    <a:pt x="19" y="8"/>
                  </a:cubicBezTo>
                  <a:cubicBezTo>
                    <a:pt x="16" y="5"/>
                    <a:pt x="8" y="4"/>
                    <a:pt x="8" y="9"/>
                  </a:cubicBezTo>
                  <a:cubicBezTo>
                    <a:pt x="9" y="13"/>
                    <a:pt x="0" y="8"/>
                    <a:pt x="5" y="4"/>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Freeform 129"/>
            <p:cNvSpPr>
              <a:spLocks/>
            </p:cNvSpPr>
            <p:nvPr/>
          </p:nvSpPr>
          <p:spPr bwMode="auto">
            <a:xfrm>
              <a:off x="2549506" y="-570712"/>
              <a:ext cx="161080" cy="198541"/>
            </a:xfrm>
            <a:custGeom>
              <a:avLst/>
              <a:gdLst>
                <a:gd name="T0" fmla="*/ 9 w 16"/>
                <a:gd name="T1" fmla="*/ 17 h 20"/>
                <a:gd name="T2" fmla="*/ 5 w 16"/>
                <a:gd name="T3" fmla="*/ 4 h 20"/>
                <a:gd name="T4" fmla="*/ 11 w 16"/>
                <a:gd name="T5" fmla="*/ 7 h 20"/>
                <a:gd name="T6" fmla="*/ 9 w 16"/>
                <a:gd name="T7" fmla="*/ 16 h 20"/>
                <a:gd name="T8" fmla="*/ 9 w 16"/>
                <a:gd name="T9" fmla="*/ 17 h 20"/>
              </a:gdLst>
              <a:ahLst/>
              <a:cxnLst>
                <a:cxn ang="0">
                  <a:pos x="T0" y="T1"/>
                </a:cxn>
                <a:cxn ang="0">
                  <a:pos x="T2" y="T3"/>
                </a:cxn>
                <a:cxn ang="0">
                  <a:pos x="T4" y="T5"/>
                </a:cxn>
                <a:cxn ang="0">
                  <a:pos x="T6" y="T7"/>
                </a:cxn>
                <a:cxn ang="0">
                  <a:pos x="T8" y="T9"/>
                </a:cxn>
              </a:cxnLst>
              <a:rect l="0" t="0" r="r" b="b"/>
              <a:pathLst>
                <a:path w="16" h="20">
                  <a:moveTo>
                    <a:pt x="9" y="17"/>
                  </a:moveTo>
                  <a:cubicBezTo>
                    <a:pt x="8" y="15"/>
                    <a:pt x="0" y="7"/>
                    <a:pt x="5" y="4"/>
                  </a:cubicBezTo>
                  <a:cubicBezTo>
                    <a:pt x="11" y="0"/>
                    <a:pt x="16" y="8"/>
                    <a:pt x="11" y="7"/>
                  </a:cubicBezTo>
                  <a:cubicBezTo>
                    <a:pt x="5" y="6"/>
                    <a:pt x="6" y="13"/>
                    <a:pt x="9" y="16"/>
                  </a:cubicBezTo>
                  <a:cubicBezTo>
                    <a:pt x="12" y="18"/>
                    <a:pt x="12" y="20"/>
                    <a:pt x="9" y="17"/>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Freeform 130"/>
            <p:cNvSpPr>
              <a:spLocks/>
            </p:cNvSpPr>
            <p:nvPr/>
          </p:nvSpPr>
          <p:spPr bwMode="auto">
            <a:xfrm>
              <a:off x="2399665" y="-791729"/>
              <a:ext cx="258477" cy="460762"/>
            </a:xfrm>
            <a:custGeom>
              <a:avLst/>
              <a:gdLst>
                <a:gd name="T0" fmla="*/ 21 w 26"/>
                <a:gd name="T1" fmla="*/ 44 h 46"/>
                <a:gd name="T2" fmla="*/ 0 w 26"/>
                <a:gd name="T3" fmla="*/ 8 h 46"/>
                <a:gd name="T4" fmla="*/ 2 w 26"/>
                <a:gd name="T5" fmla="*/ 7 h 46"/>
                <a:gd name="T6" fmla="*/ 24 w 26"/>
                <a:gd name="T7" fmla="*/ 43 h 46"/>
                <a:gd name="T8" fmla="*/ 21 w 26"/>
                <a:gd name="T9" fmla="*/ 44 h 46"/>
              </a:gdLst>
              <a:ahLst/>
              <a:cxnLst>
                <a:cxn ang="0">
                  <a:pos x="T0" y="T1"/>
                </a:cxn>
                <a:cxn ang="0">
                  <a:pos x="T2" y="T3"/>
                </a:cxn>
                <a:cxn ang="0">
                  <a:pos x="T4" y="T5"/>
                </a:cxn>
                <a:cxn ang="0">
                  <a:pos x="T6" y="T7"/>
                </a:cxn>
                <a:cxn ang="0">
                  <a:pos x="T8" y="T9"/>
                </a:cxn>
              </a:cxnLst>
              <a:rect l="0" t="0" r="r" b="b"/>
              <a:pathLst>
                <a:path w="26" h="46">
                  <a:moveTo>
                    <a:pt x="21" y="44"/>
                  </a:moveTo>
                  <a:cubicBezTo>
                    <a:pt x="15" y="40"/>
                    <a:pt x="0" y="22"/>
                    <a:pt x="0" y="8"/>
                  </a:cubicBezTo>
                  <a:cubicBezTo>
                    <a:pt x="0" y="5"/>
                    <a:pt x="2" y="0"/>
                    <a:pt x="2" y="7"/>
                  </a:cubicBezTo>
                  <a:cubicBezTo>
                    <a:pt x="3" y="23"/>
                    <a:pt x="15" y="34"/>
                    <a:pt x="24" y="43"/>
                  </a:cubicBezTo>
                  <a:cubicBezTo>
                    <a:pt x="26" y="46"/>
                    <a:pt x="24" y="46"/>
                    <a:pt x="21" y="44"/>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9" name="Freeform 131"/>
            <p:cNvSpPr>
              <a:spLocks noEditPoints="1"/>
            </p:cNvSpPr>
            <p:nvPr/>
          </p:nvSpPr>
          <p:spPr bwMode="auto">
            <a:xfrm>
              <a:off x="2328489" y="-1020235"/>
              <a:ext cx="179809" cy="247238"/>
            </a:xfrm>
            <a:custGeom>
              <a:avLst/>
              <a:gdLst>
                <a:gd name="T0" fmla="*/ 9 w 18"/>
                <a:gd name="T1" fmla="*/ 25 h 25"/>
                <a:gd name="T2" fmla="*/ 5 w 18"/>
                <a:gd name="T3" fmla="*/ 7 h 25"/>
                <a:gd name="T4" fmla="*/ 13 w 18"/>
                <a:gd name="T5" fmla="*/ 7 h 25"/>
                <a:gd name="T6" fmla="*/ 9 w 18"/>
                <a:gd name="T7" fmla="*/ 25 h 25"/>
                <a:gd name="T8" fmla="*/ 11 w 18"/>
                <a:gd name="T9" fmla="*/ 5 h 25"/>
                <a:gd name="T10" fmla="*/ 9 w 18"/>
                <a:gd name="T11" fmla="*/ 5 h 25"/>
                <a:gd name="T12" fmla="*/ 6 w 18"/>
                <a:gd name="T13" fmla="*/ 22 h 25"/>
                <a:gd name="T14" fmla="*/ 5 w 18"/>
                <a:gd name="T15" fmla="*/ 17 h 25"/>
                <a:gd name="T16" fmla="*/ 6 w 18"/>
                <a:gd name="T17" fmla="*/ 17 h 25"/>
                <a:gd name="T18" fmla="*/ 8 w 18"/>
                <a:gd name="T19" fmla="*/ 19 h 25"/>
                <a:gd name="T20" fmla="*/ 9 w 18"/>
                <a:gd name="T21" fmla="*/ 19 h 25"/>
                <a:gd name="T22" fmla="*/ 10 w 18"/>
                <a:gd name="T23" fmla="*/ 18 h 25"/>
                <a:gd name="T24" fmla="*/ 11 w 18"/>
                <a:gd name="T25" fmla="*/ 17 h 25"/>
                <a:gd name="T26" fmla="*/ 11 w 18"/>
                <a:gd name="T27" fmla="*/ 23 h 25"/>
                <a:gd name="T28" fmla="*/ 11 w 18"/>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5">
                  <a:moveTo>
                    <a:pt x="9" y="25"/>
                  </a:moveTo>
                  <a:cubicBezTo>
                    <a:pt x="0" y="24"/>
                    <a:pt x="1" y="14"/>
                    <a:pt x="5" y="7"/>
                  </a:cubicBezTo>
                  <a:cubicBezTo>
                    <a:pt x="9" y="0"/>
                    <a:pt x="11" y="0"/>
                    <a:pt x="13" y="7"/>
                  </a:cubicBezTo>
                  <a:cubicBezTo>
                    <a:pt x="15" y="15"/>
                    <a:pt x="18" y="25"/>
                    <a:pt x="9" y="25"/>
                  </a:cubicBezTo>
                  <a:close/>
                  <a:moveTo>
                    <a:pt x="11" y="5"/>
                  </a:moveTo>
                  <a:cubicBezTo>
                    <a:pt x="10" y="3"/>
                    <a:pt x="10" y="4"/>
                    <a:pt x="9" y="5"/>
                  </a:cubicBezTo>
                  <a:cubicBezTo>
                    <a:pt x="7" y="7"/>
                    <a:pt x="1" y="19"/>
                    <a:pt x="6" y="22"/>
                  </a:cubicBezTo>
                  <a:cubicBezTo>
                    <a:pt x="5" y="21"/>
                    <a:pt x="5" y="18"/>
                    <a:pt x="5" y="17"/>
                  </a:cubicBezTo>
                  <a:cubicBezTo>
                    <a:pt x="6" y="15"/>
                    <a:pt x="7" y="14"/>
                    <a:pt x="6" y="17"/>
                  </a:cubicBezTo>
                  <a:cubicBezTo>
                    <a:pt x="6" y="21"/>
                    <a:pt x="8" y="21"/>
                    <a:pt x="8" y="19"/>
                  </a:cubicBezTo>
                  <a:cubicBezTo>
                    <a:pt x="8" y="18"/>
                    <a:pt x="9" y="16"/>
                    <a:pt x="9" y="19"/>
                  </a:cubicBezTo>
                  <a:cubicBezTo>
                    <a:pt x="9" y="22"/>
                    <a:pt x="11" y="19"/>
                    <a:pt x="10" y="18"/>
                  </a:cubicBezTo>
                  <a:cubicBezTo>
                    <a:pt x="9" y="16"/>
                    <a:pt x="9" y="15"/>
                    <a:pt x="11" y="17"/>
                  </a:cubicBezTo>
                  <a:cubicBezTo>
                    <a:pt x="12" y="19"/>
                    <a:pt x="12" y="21"/>
                    <a:pt x="11" y="23"/>
                  </a:cubicBezTo>
                  <a:cubicBezTo>
                    <a:pt x="15" y="20"/>
                    <a:pt x="11" y="8"/>
                    <a:pt x="11" y="5"/>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Freeform 132"/>
            <p:cNvSpPr>
              <a:spLocks/>
            </p:cNvSpPr>
            <p:nvPr/>
          </p:nvSpPr>
          <p:spPr bwMode="auto">
            <a:xfrm>
              <a:off x="2500807" y="-713061"/>
              <a:ext cx="269714" cy="161080"/>
            </a:xfrm>
            <a:custGeom>
              <a:avLst/>
              <a:gdLst>
                <a:gd name="T0" fmla="*/ 17 w 27"/>
                <a:gd name="T1" fmla="*/ 0 h 16"/>
                <a:gd name="T2" fmla="*/ 18 w 27"/>
                <a:gd name="T3" fmla="*/ 4 h 16"/>
                <a:gd name="T4" fmla="*/ 3 w 27"/>
                <a:gd name="T5" fmla="*/ 13 h 16"/>
                <a:gd name="T6" fmla="*/ 1 w 27"/>
                <a:gd name="T7" fmla="*/ 13 h 16"/>
                <a:gd name="T8" fmla="*/ 17 w 27"/>
                <a:gd name="T9" fmla="*/ 0 h 16"/>
              </a:gdLst>
              <a:ahLst/>
              <a:cxnLst>
                <a:cxn ang="0">
                  <a:pos x="T0" y="T1"/>
                </a:cxn>
                <a:cxn ang="0">
                  <a:pos x="T2" y="T3"/>
                </a:cxn>
                <a:cxn ang="0">
                  <a:pos x="T4" y="T5"/>
                </a:cxn>
                <a:cxn ang="0">
                  <a:pos x="T6" y="T7"/>
                </a:cxn>
                <a:cxn ang="0">
                  <a:pos x="T8" y="T9"/>
                </a:cxn>
              </a:cxnLst>
              <a:rect l="0" t="0" r="r" b="b"/>
              <a:pathLst>
                <a:path w="27" h="16">
                  <a:moveTo>
                    <a:pt x="17" y="0"/>
                  </a:moveTo>
                  <a:cubicBezTo>
                    <a:pt x="27" y="0"/>
                    <a:pt x="25" y="6"/>
                    <a:pt x="18" y="4"/>
                  </a:cubicBezTo>
                  <a:cubicBezTo>
                    <a:pt x="5" y="0"/>
                    <a:pt x="3" y="11"/>
                    <a:pt x="3" y="13"/>
                  </a:cubicBezTo>
                  <a:cubicBezTo>
                    <a:pt x="3" y="16"/>
                    <a:pt x="1" y="15"/>
                    <a:pt x="1" y="13"/>
                  </a:cubicBezTo>
                  <a:cubicBezTo>
                    <a:pt x="1" y="11"/>
                    <a:pt x="0" y="0"/>
                    <a:pt x="17" y="0"/>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Freeform 133"/>
            <p:cNvSpPr>
              <a:spLocks/>
            </p:cNvSpPr>
            <p:nvPr/>
          </p:nvSpPr>
          <p:spPr bwMode="auto">
            <a:xfrm>
              <a:off x="2137443" y="-641888"/>
              <a:ext cx="322158" cy="172317"/>
            </a:xfrm>
            <a:custGeom>
              <a:avLst/>
              <a:gdLst>
                <a:gd name="T0" fmla="*/ 10 w 32"/>
                <a:gd name="T1" fmla="*/ 12 h 17"/>
                <a:gd name="T2" fmla="*/ 7 w 32"/>
                <a:gd name="T3" fmla="*/ 9 h 17"/>
                <a:gd name="T4" fmla="*/ 30 w 32"/>
                <a:gd name="T5" fmla="*/ 11 h 17"/>
                <a:gd name="T6" fmla="*/ 28 w 32"/>
                <a:gd name="T7" fmla="*/ 12 h 17"/>
                <a:gd name="T8" fmla="*/ 10 w 32"/>
                <a:gd name="T9" fmla="*/ 12 h 17"/>
              </a:gdLst>
              <a:ahLst/>
              <a:cxnLst>
                <a:cxn ang="0">
                  <a:pos x="T0" y="T1"/>
                </a:cxn>
                <a:cxn ang="0">
                  <a:pos x="T2" y="T3"/>
                </a:cxn>
                <a:cxn ang="0">
                  <a:pos x="T4" y="T5"/>
                </a:cxn>
                <a:cxn ang="0">
                  <a:pos x="T6" y="T7"/>
                </a:cxn>
                <a:cxn ang="0">
                  <a:pos x="T8" y="T9"/>
                </a:cxn>
              </a:cxnLst>
              <a:rect l="0" t="0" r="r" b="b"/>
              <a:pathLst>
                <a:path w="32" h="17">
                  <a:moveTo>
                    <a:pt x="10" y="12"/>
                  </a:moveTo>
                  <a:cubicBezTo>
                    <a:pt x="6" y="17"/>
                    <a:pt x="0" y="14"/>
                    <a:pt x="7" y="9"/>
                  </a:cubicBezTo>
                  <a:cubicBezTo>
                    <a:pt x="20" y="0"/>
                    <a:pt x="28" y="9"/>
                    <a:pt x="30" y="11"/>
                  </a:cubicBezTo>
                  <a:cubicBezTo>
                    <a:pt x="32" y="13"/>
                    <a:pt x="31" y="14"/>
                    <a:pt x="28" y="12"/>
                  </a:cubicBezTo>
                  <a:cubicBezTo>
                    <a:pt x="27" y="10"/>
                    <a:pt x="16" y="2"/>
                    <a:pt x="10" y="12"/>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Freeform 134"/>
            <p:cNvSpPr>
              <a:spLocks/>
            </p:cNvSpPr>
            <p:nvPr/>
          </p:nvSpPr>
          <p:spPr bwMode="auto">
            <a:xfrm>
              <a:off x="2470838" y="-802966"/>
              <a:ext cx="299682" cy="202285"/>
            </a:xfrm>
            <a:custGeom>
              <a:avLst/>
              <a:gdLst>
                <a:gd name="T0" fmla="*/ 21 w 30"/>
                <a:gd name="T1" fmla="*/ 5 h 20"/>
                <a:gd name="T2" fmla="*/ 1 w 30"/>
                <a:gd name="T3" fmla="*/ 17 h 20"/>
                <a:gd name="T4" fmla="*/ 0 w 30"/>
                <a:gd name="T5" fmla="*/ 17 h 20"/>
                <a:gd name="T6" fmla="*/ 20 w 30"/>
                <a:gd name="T7" fmla="*/ 1 h 20"/>
                <a:gd name="T8" fmla="*/ 21 w 30"/>
                <a:gd name="T9" fmla="*/ 5 h 20"/>
              </a:gdLst>
              <a:ahLst/>
              <a:cxnLst>
                <a:cxn ang="0">
                  <a:pos x="T0" y="T1"/>
                </a:cxn>
                <a:cxn ang="0">
                  <a:pos x="T2" y="T3"/>
                </a:cxn>
                <a:cxn ang="0">
                  <a:pos x="T4" y="T5"/>
                </a:cxn>
                <a:cxn ang="0">
                  <a:pos x="T6" y="T7"/>
                </a:cxn>
                <a:cxn ang="0">
                  <a:pos x="T8" y="T9"/>
                </a:cxn>
              </a:cxnLst>
              <a:rect l="0" t="0" r="r" b="b"/>
              <a:pathLst>
                <a:path w="30" h="20">
                  <a:moveTo>
                    <a:pt x="21" y="5"/>
                  </a:moveTo>
                  <a:cubicBezTo>
                    <a:pt x="8" y="0"/>
                    <a:pt x="1" y="15"/>
                    <a:pt x="1" y="17"/>
                  </a:cubicBezTo>
                  <a:cubicBezTo>
                    <a:pt x="2" y="20"/>
                    <a:pt x="0" y="20"/>
                    <a:pt x="0" y="17"/>
                  </a:cubicBezTo>
                  <a:cubicBezTo>
                    <a:pt x="0" y="15"/>
                    <a:pt x="4" y="1"/>
                    <a:pt x="20" y="1"/>
                  </a:cubicBezTo>
                  <a:cubicBezTo>
                    <a:pt x="30" y="1"/>
                    <a:pt x="28" y="7"/>
                    <a:pt x="21" y="5"/>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3" name="Freeform 135"/>
            <p:cNvSpPr>
              <a:spLocks/>
            </p:cNvSpPr>
            <p:nvPr/>
          </p:nvSpPr>
          <p:spPr bwMode="auto">
            <a:xfrm>
              <a:off x="2010078" y="-731793"/>
              <a:ext cx="378350" cy="172317"/>
            </a:xfrm>
            <a:custGeom>
              <a:avLst/>
              <a:gdLst>
                <a:gd name="T0" fmla="*/ 36 w 38"/>
                <a:gd name="T1" fmla="*/ 11 h 17"/>
                <a:gd name="T2" fmla="*/ 35 w 38"/>
                <a:gd name="T3" fmla="*/ 12 h 17"/>
                <a:gd name="T4" fmla="*/ 10 w 38"/>
                <a:gd name="T5" fmla="*/ 12 h 17"/>
                <a:gd name="T6" fmla="*/ 8 w 38"/>
                <a:gd name="T7" fmla="*/ 9 h 17"/>
                <a:gd name="T8" fmla="*/ 36 w 38"/>
                <a:gd name="T9" fmla="*/ 11 h 17"/>
              </a:gdLst>
              <a:ahLst/>
              <a:cxnLst>
                <a:cxn ang="0">
                  <a:pos x="T0" y="T1"/>
                </a:cxn>
                <a:cxn ang="0">
                  <a:pos x="T2" y="T3"/>
                </a:cxn>
                <a:cxn ang="0">
                  <a:pos x="T4" y="T5"/>
                </a:cxn>
                <a:cxn ang="0">
                  <a:pos x="T6" y="T7"/>
                </a:cxn>
                <a:cxn ang="0">
                  <a:pos x="T8" y="T9"/>
                </a:cxn>
              </a:cxnLst>
              <a:rect l="0" t="0" r="r" b="b"/>
              <a:pathLst>
                <a:path w="38" h="17">
                  <a:moveTo>
                    <a:pt x="36" y="11"/>
                  </a:moveTo>
                  <a:cubicBezTo>
                    <a:pt x="38" y="13"/>
                    <a:pt x="37" y="14"/>
                    <a:pt x="35" y="12"/>
                  </a:cubicBezTo>
                  <a:cubicBezTo>
                    <a:pt x="34" y="10"/>
                    <a:pt x="17" y="2"/>
                    <a:pt x="10" y="12"/>
                  </a:cubicBezTo>
                  <a:cubicBezTo>
                    <a:pt x="6" y="17"/>
                    <a:pt x="0" y="14"/>
                    <a:pt x="8" y="9"/>
                  </a:cubicBezTo>
                  <a:cubicBezTo>
                    <a:pt x="20" y="0"/>
                    <a:pt x="35" y="9"/>
                    <a:pt x="36" y="1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4" name="Freeform 136"/>
            <p:cNvSpPr>
              <a:spLocks noEditPoints="1"/>
            </p:cNvSpPr>
            <p:nvPr/>
          </p:nvSpPr>
          <p:spPr bwMode="auto">
            <a:xfrm>
              <a:off x="3530965" y="-1593379"/>
              <a:ext cx="179809" cy="262222"/>
            </a:xfrm>
            <a:custGeom>
              <a:avLst/>
              <a:gdLst>
                <a:gd name="T0" fmla="*/ 9 w 18"/>
                <a:gd name="T1" fmla="*/ 26 h 26"/>
                <a:gd name="T2" fmla="*/ 7 w 18"/>
                <a:gd name="T3" fmla="*/ 8 h 26"/>
                <a:gd name="T4" fmla="*/ 15 w 18"/>
                <a:gd name="T5" fmla="*/ 8 h 26"/>
                <a:gd name="T6" fmla="*/ 9 w 18"/>
                <a:gd name="T7" fmla="*/ 26 h 26"/>
                <a:gd name="T8" fmla="*/ 11 w 18"/>
                <a:gd name="T9" fmla="*/ 6 h 26"/>
                <a:gd name="T10" fmla="*/ 10 w 18"/>
                <a:gd name="T11" fmla="*/ 6 h 26"/>
                <a:gd name="T12" fmla="*/ 7 w 18"/>
                <a:gd name="T13" fmla="*/ 23 h 26"/>
                <a:gd name="T14" fmla="*/ 8 w 18"/>
                <a:gd name="T15" fmla="*/ 18 h 26"/>
                <a:gd name="T16" fmla="*/ 9 w 18"/>
                <a:gd name="T17" fmla="*/ 19 h 26"/>
                <a:gd name="T18" fmla="*/ 10 w 18"/>
                <a:gd name="T19" fmla="*/ 20 h 26"/>
                <a:gd name="T20" fmla="*/ 11 w 18"/>
                <a:gd name="T21" fmla="*/ 20 h 26"/>
                <a:gd name="T22" fmla="*/ 13 w 18"/>
                <a:gd name="T23" fmla="*/ 18 h 26"/>
                <a:gd name="T24" fmla="*/ 14 w 18"/>
                <a:gd name="T25" fmla="*/ 18 h 26"/>
                <a:gd name="T26" fmla="*/ 13 w 18"/>
                <a:gd name="T27" fmla="*/ 23 h 26"/>
                <a:gd name="T28" fmla="*/ 11 w 18"/>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6">
                  <a:moveTo>
                    <a:pt x="9" y="26"/>
                  </a:moveTo>
                  <a:cubicBezTo>
                    <a:pt x="0" y="26"/>
                    <a:pt x="4" y="15"/>
                    <a:pt x="7" y="8"/>
                  </a:cubicBezTo>
                  <a:cubicBezTo>
                    <a:pt x="10" y="0"/>
                    <a:pt x="11" y="1"/>
                    <a:pt x="15" y="8"/>
                  </a:cubicBezTo>
                  <a:cubicBezTo>
                    <a:pt x="18" y="16"/>
                    <a:pt x="18" y="26"/>
                    <a:pt x="9" y="26"/>
                  </a:cubicBezTo>
                  <a:close/>
                  <a:moveTo>
                    <a:pt x="11" y="6"/>
                  </a:moveTo>
                  <a:cubicBezTo>
                    <a:pt x="11" y="5"/>
                    <a:pt x="10" y="4"/>
                    <a:pt x="10" y="6"/>
                  </a:cubicBezTo>
                  <a:cubicBezTo>
                    <a:pt x="9" y="8"/>
                    <a:pt x="3" y="20"/>
                    <a:pt x="7" y="23"/>
                  </a:cubicBezTo>
                  <a:cubicBezTo>
                    <a:pt x="7" y="22"/>
                    <a:pt x="7" y="19"/>
                    <a:pt x="8" y="18"/>
                  </a:cubicBezTo>
                  <a:cubicBezTo>
                    <a:pt x="10" y="16"/>
                    <a:pt x="10" y="17"/>
                    <a:pt x="9" y="19"/>
                  </a:cubicBezTo>
                  <a:cubicBezTo>
                    <a:pt x="8" y="20"/>
                    <a:pt x="10" y="23"/>
                    <a:pt x="10" y="20"/>
                  </a:cubicBezTo>
                  <a:cubicBezTo>
                    <a:pt x="10" y="17"/>
                    <a:pt x="11" y="18"/>
                    <a:pt x="11" y="20"/>
                  </a:cubicBezTo>
                  <a:cubicBezTo>
                    <a:pt x="11" y="22"/>
                    <a:pt x="13" y="22"/>
                    <a:pt x="13" y="18"/>
                  </a:cubicBezTo>
                  <a:cubicBezTo>
                    <a:pt x="12" y="15"/>
                    <a:pt x="13" y="16"/>
                    <a:pt x="14" y="18"/>
                  </a:cubicBezTo>
                  <a:cubicBezTo>
                    <a:pt x="14" y="19"/>
                    <a:pt x="14" y="22"/>
                    <a:pt x="13" y="23"/>
                  </a:cubicBezTo>
                  <a:cubicBezTo>
                    <a:pt x="18" y="21"/>
                    <a:pt x="13" y="8"/>
                    <a:pt x="11" y="6"/>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5" name="Freeform 137"/>
            <p:cNvSpPr>
              <a:spLocks/>
            </p:cNvSpPr>
            <p:nvPr/>
          </p:nvSpPr>
          <p:spPr bwMode="auto">
            <a:xfrm>
              <a:off x="3662075" y="-1391093"/>
              <a:ext cx="239746" cy="97397"/>
            </a:xfrm>
            <a:custGeom>
              <a:avLst/>
              <a:gdLst>
                <a:gd name="T0" fmla="*/ 22 w 24"/>
                <a:gd name="T1" fmla="*/ 5 h 10"/>
                <a:gd name="T2" fmla="*/ 17 w 24"/>
                <a:gd name="T3" fmla="*/ 8 h 10"/>
                <a:gd name="T4" fmla="*/ 6 w 24"/>
                <a:gd name="T5" fmla="*/ 6 h 10"/>
                <a:gd name="T6" fmla="*/ 5 w 24"/>
                <a:gd name="T7" fmla="*/ 6 h 10"/>
                <a:gd name="T8" fmla="*/ 4 w 24"/>
                <a:gd name="T9" fmla="*/ 6 h 10"/>
                <a:gd name="T10" fmla="*/ 3 w 24"/>
                <a:gd name="T11" fmla="*/ 5 h 10"/>
                <a:gd name="T12" fmla="*/ 2 w 24"/>
                <a:gd name="T13" fmla="*/ 5 h 10"/>
                <a:gd name="T14" fmla="*/ 2 w 24"/>
                <a:gd name="T15" fmla="*/ 4 h 10"/>
                <a:gd name="T16" fmla="*/ 11 w 24"/>
                <a:gd name="T17" fmla="*/ 1 h 10"/>
                <a:gd name="T18" fmla="*/ 22 w 24"/>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0">
                  <a:moveTo>
                    <a:pt x="22" y="5"/>
                  </a:moveTo>
                  <a:cubicBezTo>
                    <a:pt x="24" y="8"/>
                    <a:pt x="20" y="10"/>
                    <a:pt x="17" y="8"/>
                  </a:cubicBezTo>
                  <a:cubicBezTo>
                    <a:pt x="13" y="6"/>
                    <a:pt x="11" y="4"/>
                    <a:pt x="6" y="6"/>
                  </a:cubicBezTo>
                  <a:cubicBezTo>
                    <a:pt x="2" y="8"/>
                    <a:pt x="2" y="7"/>
                    <a:pt x="5" y="6"/>
                  </a:cubicBezTo>
                  <a:cubicBezTo>
                    <a:pt x="11" y="3"/>
                    <a:pt x="11" y="3"/>
                    <a:pt x="4" y="6"/>
                  </a:cubicBezTo>
                  <a:cubicBezTo>
                    <a:pt x="1" y="7"/>
                    <a:pt x="1" y="6"/>
                    <a:pt x="3" y="5"/>
                  </a:cubicBezTo>
                  <a:cubicBezTo>
                    <a:pt x="10" y="2"/>
                    <a:pt x="7" y="3"/>
                    <a:pt x="2" y="5"/>
                  </a:cubicBezTo>
                  <a:cubicBezTo>
                    <a:pt x="1" y="6"/>
                    <a:pt x="0" y="6"/>
                    <a:pt x="2" y="4"/>
                  </a:cubicBezTo>
                  <a:cubicBezTo>
                    <a:pt x="3" y="4"/>
                    <a:pt x="7" y="2"/>
                    <a:pt x="11" y="1"/>
                  </a:cubicBezTo>
                  <a:cubicBezTo>
                    <a:pt x="15" y="0"/>
                    <a:pt x="21" y="1"/>
                    <a:pt x="22" y="5"/>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Freeform 138"/>
            <p:cNvSpPr>
              <a:spLocks/>
            </p:cNvSpPr>
            <p:nvPr/>
          </p:nvSpPr>
          <p:spPr bwMode="auto">
            <a:xfrm>
              <a:off x="3362393" y="-1383601"/>
              <a:ext cx="228509" cy="101144"/>
            </a:xfrm>
            <a:custGeom>
              <a:avLst/>
              <a:gdLst>
                <a:gd name="T0" fmla="*/ 21 w 23"/>
                <a:gd name="T1" fmla="*/ 5 h 10"/>
                <a:gd name="T2" fmla="*/ 20 w 23"/>
                <a:gd name="T3" fmla="*/ 5 h 10"/>
                <a:gd name="T4" fmla="*/ 19 w 23"/>
                <a:gd name="T5" fmla="*/ 5 h 10"/>
                <a:gd name="T6" fmla="*/ 19 w 23"/>
                <a:gd name="T7" fmla="*/ 6 h 10"/>
                <a:gd name="T8" fmla="*/ 18 w 23"/>
                <a:gd name="T9" fmla="*/ 6 h 10"/>
                <a:gd name="T10" fmla="*/ 6 w 23"/>
                <a:gd name="T11" fmla="*/ 8 h 10"/>
                <a:gd name="T12" fmla="*/ 1 w 23"/>
                <a:gd name="T13" fmla="*/ 4 h 10"/>
                <a:gd name="T14" fmla="*/ 13 w 23"/>
                <a:gd name="T15" fmla="*/ 1 h 10"/>
                <a:gd name="T16" fmla="*/ 21 w 23"/>
                <a:gd name="T17" fmla="*/ 4 h 10"/>
                <a:gd name="T18" fmla="*/ 21 w 23"/>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0">
                  <a:moveTo>
                    <a:pt x="21" y="5"/>
                  </a:moveTo>
                  <a:cubicBezTo>
                    <a:pt x="17" y="2"/>
                    <a:pt x="13" y="2"/>
                    <a:pt x="20" y="5"/>
                  </a:cubicBezTo>
                  <a:cubicBezTo>
                    <a:pt x="22" y="6"/>
                    <a:pt x="23" y="6"/>
                    <a:pt x="19" y="5"/>
                  </a:cubicBezTo>
                  <a:cubicBezTo>
                    <a:pt x="13" y="2"/>
                    <a:pt x="12" y="3"/>
                    <a:pt x="19" y="6"/>
                  </a:cubicBezTo>
                  <a:cubicBezTo>
                    <a:pt x="22" y="7"/>
                    <a:pt x="21" y="7"/>
                    <a:pt x="18" y="6"/>
                  </a:cubicBezTo>
                  <a:cubicBezTo>
                    <a:pt x="12" y="3"/>
                    <a:pt x="10" y="5"/>
                    <a:pt x="6" y="8"/>
                  </a:cubicBezTo>
                  <a:cubicBezTo>
                    <a:pt x="3" y="10"/>
                    <a:pt x="0" y="8"/>
                    <a:pt x="1" y="4"/>
                  </a:cubicBezTo>
                  <a:cubicBezTo>
                    <a:pt x="2" y="0"/>
                    <a:pt x="8" y="0"/>
                    <a:pt x="13" y="1"/>
                  </a:cubicBezTo>
                  <a:cubicBezTo>
                    <a:pt x="16" y="2"/>
                    <a:pt x="20" y="3"/>
                    <a:pt x="21" y="4"/>
                  </a:cubicBezTo>
                  <a:cubicBezTo>
                    <a:pt x="23" y="5"/>
                    <a:pt x="22" y="5"/>
                    <a:pt x="21" y="5"/>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Freeform 139"/>
            <p:cNvSpPr>
              <a:spLocks/>
            </p:cNvSpPr>
            <p:nvPr/>
          </p:nvSpPr>
          <p:spPr bwMode="auto">
            <a:xfrm>
              <a:off x="3560933" y="-1331157"/>
              <a:ext cx="161080" cy="119873"/>
            </a:xfrm>
            <a:custGeom>
              <a:avLst/>
              <a:gdLst>
                <a:gd name="T0" fmla="*/ 9 w 16"/>
                <a:gd name="T1" fmla="*/ 1 h 12"/>
                <a:gd name="T2" fmla="*/ 8 w 16"/>
                <a:gd name="T3" fmla="*/ 12 h 12"/>
                <a:gd name="T4" fmla="*/ 4 w 16"/>
                <a:gd name="T5" fmla="*/ 2 h 12"/>
                <a:gd name="T6" fmla="*/ 5 w 16"/>
                <a:gd name="T7" fmla="*/ 1 h 12"/>
                <a:gd name="T8" fmla="*/ 4 w 16"/>
                <a:gd name="T9" fmla="*/ 5 h 12"/>
                <a:gd name="T10" fmla="*/ 5 w 16"/>
                <a:gd name="T11" fmla="*/ 5 h 12"/>
                <a:gd name="T12" fmla="*/ 6 w 16"/>
                <a:gd name="T13" fmla="*/ 1 h 12"/>
                <a:gd name="T14" fmla="*/ 7 w 16"/>
                <a:gd name="T15" fmla="*/ 1 h 12"/>
                <a:gd name="T16" fmla="*/ 6 w 16"/>
                <a:gd name="T17" fmla="*/ 6 h 12"/>
                <a:gd name="T18" fmla="*/ 7 w 16"/>
                <a:gd name="T19" fmla="*/ 6 h 12"/>
                <a:gd name="T20" fmla="*/ 7 w 16"/>
                <a:gd name="T21" fmla="*/ 1 h 12"/>
                <a:gd name="T22" fmla="*/ 8 w 16"/>
                <a:gd name="T23" fmla="*/ 1 h 12"/>
                <a:gd name="T24" fmla="*/ 8 w 16"/>
                <a:gd name="T25" fmla="*/ 5 h 12"/>
                <a:gd name="T26" fmla="*/ 9 w 16"/>
                <a:gd name="T27" fmla="*/ 5 h 12"/>
                <a:gd name="T28" fmla="*/ 9 w 16"/>
                <a:gd name="T29" fmla="*/ 1 h 12"/>
                <a:gd name="T30" fmla="*/ 9 w 16"/>
                <a:gd name="T3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9" y="1"/>
                  </a:moveTo>
                  <a:cubicBezTo>
                    <a:pt x="10" y="2"/>
                    <a:pt x="16" y="12"/>
                    <a:pt x="8" y="12"/>
                  </a:cubicBezTo>
                  <a:cubicBezTo>
                    <a:pt x="0" y="12"/>
                    <a:pt x="2" y="4"/>
                    <a:pt x="4" y="2"/>
                  </a:cubicBezTo>
                  <a:cubicBezTo>
                    <a:pt x="6" y="0"/>
                    <a:pt x="6" y="0"/>
                    <a:pt x="5" y="1"/>
                  </a:cubicBezTo>
                  <a:cubicBezTo>
                    <a:pt x="4" y="3"/>
                    <a:pt x="4" y="4"/>
                    <a:pt x="4" y="5"/>
                  </a:cubicBezTo>
                  <a:cubicBezTo>
                    <a:pt x="4" y="6"/>
                    <a:pt x="4" y="7"/>
                    <a:pt x="5" y="5"/>
                  </a:cubicBezTo>
                  <a:cubicBezTo>
                    <a:pt x="5" y="3"/>
                    <a:pt x="6" y="2"/>
                    <a:pt x="6" y="1"/>
                  </a:cubicBezTo>
                  <a:cubicBezTo>
                    <a:pt x="6" y="0"/>
                    <a:pt x="7" y="0"/>
                    <a:pt x="7" y="1"/>
                  </a:cubicBezTo>
                  <a:cubicBezTo>
                    <a:pt x="6" y="2"/>
                    <a:pt x="6" y="4"/>
                    <a:pt x="6" y="6"/>
                  </a:cubicBezTo>
                  <a:cubicBezTo>
                    <a:pt x="7" y="8"/>
                    <a:pt x="7" y="7"/>
                    <a:pt x="7" y="6"/>
                  </a:cubicBezTo>
                  <a:cubicBezTo>
                    <a:pt x="7" y="4"/>
                    <a:pt x="7" y="2"/>
                    <a:pt x="7" y="1"/>
                  </a:cubicBezTo>
                  <a:cubicBezTo>
                    <a:pt x="7" y="0"/>
                    <a:pt x="8" y="0"/>
                    <a:pt x="8" y="1"/>
                  </a:cubicBezTo>
                  <a:cubicBezTo>
                    <a:pt x="8" y="1"/>
                    <a:pt x="8" y="3"/>
                    <a:pt x="8" y="5"/>
                  </a:cubicBezTo>
                  <a:cubicBezTo>
                    <a:pt x="8" y="7"/>
                    <a:pt x="9" y="7"/>
                    <a:pt x="9" y="5"/>
                  </a:cubicBezTo>
                  <a:cubicBezTo>
                    <a:pt x="9" y="3"/>
                    <a:pt x="9" y="2"/>
                    <a:pt x="9" y="1"/>
                  </a:cubicBezTo>
                  <a:cubicBezTo>
                    <a:pt x="8" y="0"/>
                    <a:pt x="9" y="0"/>
                    <a:pt x="9" y="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Freeform 140"/>
            <p:cNvSpPr>
              <a:spLocks/>
            </p:cNvSpPr>
            <p:nvPr/>
          </p:nvSpPr>
          <p:spPr bwMode="auto">
            <a:xfrm>
              <a:off x="3590901" y="-1222521"/>
              <a:ext cx="131112" cy="580635"/>
            </a:xfrm>
            <a:custGeom>
              <a:avLst/>
              <a:gdLst>
                <a:gd name="T0" fmla="*/ 4 w 13"/>
                <a:gd name="T1" fmla="*/ 53 h 58"/>
                <a:gd name="T2" fmla="*/ 7 w 13"/>
                <a:gd name="T3" fmla="*/ 32 h 58"/>
                <a:gd name="T4" fmla="*/ 3 w 13"/>
                <a:gd name="T5" fmla="*/ 3 h 58"/>
                <a:gd name="T6" fmla="*/ 4 w 13"/>
                <a:gd name="T7" fmla="*/ 3 h 58"/>
                <a:gd name="T8" fmla="*/ 7 w 13"/>
                <a:gd name="T9" fmla="*/ 31 h 58"/>
                <a:gd name="T10" fmla="*/ 6 w 13"/>
                <a:gd name="T11" fmla="*/ 53 h 58"/>
                <a:gd name="T12" fmla="*/ 4 w 13"/>
                <a:gd name="T13" fmla="*/ 53 h 58"/>
              </a:gdLst>
              <a:ahLst/>
              <a:cxnLst>
                <a:cxn ang="0">
                  <a:pos x="T0" y="T1"/>
                </a:cxn>
                <a:cxn ang="0">
                  <a:pos x="T2" y="T3"/>
                </a:cxn>
                <a:cxn ang="0">
                  <a:pos x="T4" y="T5"/>
                </a:cxn>
                <a:cxn ang="0">
                  <a:pos x="T6" y="T7"/>
                </a:cxn>
                <a:cxn ang="0">
                  <a:pos x="T8" y="T9"/>
                </a:cxn>
                <a:cxn ang="0">
                  <a:pos x="T10" y="T11"/>
                </a:cxn>
                <a:cxn ang="0">
                  <a:pos x="T12" y="T13"/>
                </a:cxn>
              </a:cxnLst>
              <a:rect l="0" t="0" r="r" b="b"/>
              <a:pathLst>
                <a:path w="13" h="58">
                  <a:moveTo>
                    <a:pt x="4" y="53"/>
                  </a:moveTo>
                  <a:cubicBezTo>
                    <a:pt x="9" y="48"/>
                    <a:pt x="10" y="39"/>
                    <a:pt x="7" y="32"/>
                  </a:cubicBezTo>
                  <a:cubicBezTo>
                    <a:pt x="1" y="20"/>
                    <a:pt x="2" y="11"/>
                    <a:pt x="3" y="3"/>
                  </a:cubicBezTo>
                  <a:cubicBezTo>
                    <a:pt x="3" y="0"/>
                    <a:pt x="4" y="1"/>
                    <a:pt x="4" y="3"/>
                  </a:cubicBezTo>
                  <a:cubicBezTo>
                    <a:pt x="4" y="4"/>
                    <a:pt x="2" y="21"/>
                    <a:pt x="7" y="31"/>
                  </a:cubicBezTo>
                  <a:cubicBezTo>
                    <a:pt x="13" y="40"/>
                    <a:pt x="10" y="49"/>
                    <a:pt x="6" y="53"/>
                  </a:cubicBezTo>
                  <a:cubicBezTo>
                    <a:pt x="1" y="58"/>
                    <a:pt x="0" y="56"/>
                    <a:pt x="4" y="53"/>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Freeform 141"/>
            <p:cNvSpPr>
              <a:spLocks/>
            </p:cNvSpPr>
            <p:nvPr/>
          </p:nvSpPr>
          <p:spPr bwMode="auto">
            <a:xfrm>
              <a:off x="3482266" y="-930331"/>
              <a:ext cx="179809" cy="149841"/>
            </a:xfrm>
            <a:custGeom>
              <a:avLst/>
              <a:gdLst>
                <a:gd name="T0" fmla="*/ 7 w 18"/>
                <a:gd name="T1" fmla="*/ 3 h 15"/>
                <a:gd name="T2" fmla="*/ 9 w 18"/>
                <a:gd name="T3" fmla="*/ 1 h 15"/>
                <a:gd name="T4" fmla="*/ 18 w 18"/>
                <a:gd name="T5" fmla="*/ 12 h 15"/>
                <a:gd name="T6" fmla="*/ 17 w 18"/>
                <a:gd name="T7" fmla="*/ 11 h 15"/>
                <a:gd name="T8" fmla="*/ 7 w 18"/>
                <a:gd name="T9" fmla="*/ 3 h 15"/>
              </a:gdLst>
              <a:ahLst/>
              <a:cxnLst>
                <a:cxn ang="0">
                  <a:pos x="T0" y="T1"/>
                </a:cxn>
                <a:cxn ang="0">
                  <a:pos x="T2" y="T3"/>
                </a:cxn>
                <a:cxn ang="0">
                  <a:pos x="T4" y="T5"/>
                </a:cxn>
                <a:cxn ang="0">
                  <a:pos x="T6" y="T7"/>
                </a:cxn>
                <a:cxn ang="0">
                  <a:pos x="T8" y="T9"/>
                </a:cxn>
              </a:cxnLst>
              <a:rect l="0" t="0" r="r" b="b"/>
              <a:pathLst>
                <a:path w="18" h="15">
                  <a:moveTo>
                    <a:pt x="7" y="3"/>
                  </a:moveTo>
                  <a:cubicBezTo>
                    <a:pt x="0" y="4"/>
                    <a:pt x="1" y="0"/>
                    <a:pt x="9" y="1"/>
                  </a:cubicBezTo>
                  <a:cubicBezTo>
                    <a:pt x="14" y="2"/>
                    <a:pt x="17" y="9"/>
                    <a:pt x="18" y="12"/>
                  </a:cubicBezTo>
                  <a:cubicBezTo>
                    <a:pt x="18" y="14"/>
                    <a:pt x="18" y="15"/>
                    <a:pt x="17" y="11"/>
                  </a:cubicBezTo>
                  <a:cubicBezTo>
                    <a:pt x="15" y="7"/>
                    <a:pt x="11" y="3"/>
                    <a:pt x="7" y="3"/>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0" name="Freeform 142"/>
            <p:cNvSpPr>
              <a:spLocks/>
            </p:cNvSpPr>
            <p:nvPr/>
          </p:nvSpPr>
          <p:spPr bwMode="auto">
            <a:xfrm>
              <a:off x="3673314" y="-1042712"/>
              <a:ext cx="127365" cy="191049"/>
            </a:xfrm>
            <a:custGeom>
              <a:avLst/>
              <a:gdLst>
                <a:gd name="T0" fmla="*/ 3 w 13"/>
                <a:gd name="T1" fmla="*/ 16 h 19"/>
                <a:gd name="T2" fmla="*/ 4 w 13"/>
                <a:gd name="T3" fmla="*/ 3 h 19"/>
                <a:gd name="T4" fmla="*/ 7 w 13"/>
                <a:gd name="T5" fmla="*/ 5 h 19"/>
                <a:gd name="T6" fmla="*/ 3 w 13"/>
                <a:gd name="T7" fmla="*/ 15 h 19"/>
                <a:gd name="T8" fmla="*/ 3 w 13"/>
                <a:gd name="T9" fmla="*/ 16 h 19"/>
              </a:gdLst>
              <a:ahLst/>
              <a:cxnLst>
                <a:cxn ang="0">
                  <a:pos x="T0" y="T1"/>
                </a:cxn>
                <a:cxn ang="0">
                  <a:pos x="T2" y="T3"/>
                </a:cxn>
                <a:cxn ang="0">
                  <a:pos x="T4" y="T5"/>
                </a:cxn>
                <a:cxn ang="0">
                  <a:pos x="T6" y="T7"/>
                </a:cxn>
                <a:cxn ang="0">
                  <a:pos x="T8" y="T9"/>
                </a:cxn>
              </a:cxnLst>
              <a:rect l="0" t="0" r="r" b="b"/>
              <a:pathLst>
                <a:path w="13" h="19">
                  <a:moveTo>
                    <a:pt x="3" y="16"/>
                  </a:moveTo>
                  <a:cubicBezTo>
                    <a:pt x="2" y="14"/>
                    <a:pt x="0" y="6"/>
                    <a:pt x="4" y="3"/>
                  </a:cubicBezTo>
                  <a:cubicBezTo>
                    <a:pt x="11" y="0"/>
                    <a:pt x="13" y="3"/>
                    <a:pt x="7" y="5"/>
                  </a:cubicBezTo>
                  <a:cubicBezTo>
                    <a:pt x="3" y="6"/>
                    <a:pt x="2" y="11"/>
                    <a:pt x="3" y="15"/>
                  </a:cubicBezTo>
                  <a:cubicBezTo>
                    <a:pt x="5" y="19"/>
                    <a:pt x="4" y="18"/>
                    <a:pt x="3" y="16"/>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Oval 143"/>
            <p:cNvSpPr>
              <a:spLocks noChangeArrowheads="1"/>
            </p:cNvSpPr>
            <p:nvPr/>
          </p:nvSpPr>
          <p:spPr bwMode="auto">
            <a:xfrm>
              <a:off x="3650838" y="-1702012"/>
              <a:ext cx="41207" cy="41207"/>
            </a:xfrm>
            <a:prstGeom prst="ellipse">
              <a:avLst/>
            </a:pr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Oval 144"/>
            <p:cNvSpPr>
              <a:spLocks noChangeArrowheads="1"/>
            </p:cNvSpPr>
            <p:nvPr/>
          </p:nvSpPr>
          <p:spPr bwMode="auto">
            <a:xfrm>
              <a:off x="3553441" y="-1702012"/>
              <a:ext cx="37460" cy="29968"/>
            </a:xfrm>
            <a:prstGeom prst="ellipse">
              <a:avLst/>
            </a:pr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Oval 145"/>
            <p:cNvSpPr>
              <a:spLocks noChangeArrowheads="1"/>
            </p:cNvSpPr>
            <p:nvPr/>
          </p:nvSpPr>
          <p:spPr bwMode="auto">
            <a:xfrm>
              <a:off x="3602138" y="-1750712"/>
              <a:ext cx="48700" cy="29968"/>
            </a:xfrm>
            <a:prstGeom prst="ellipse">
              <a:avLst/>
            </a:pr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4" name="Freeform 146"/>
            <p:cNvSpPr>
              <a:spLocks/>
            </p:cNvSpPr>
            <p:nvPr/>
          </p:nvSpPr>
          <p:spPr bwMode="auto">
            <a:xfrm>
              <a:off x="5164232" y="-360935"/>
              <a:ext cx="41207" cy="41207"/>
            </a:xfrm>
            <a:custGeom>
              <a:avLst/>
              <a:gdLst>
                <a:gd name="T0" fmla="*/ 4 w 4"/>
                <a:gd name="T1" fmla="*/ 0 h 4"/>
                <a:gd name="T2" fmla="*/ 4 w 4"/>
                <a:gd name="T3" fmla="*/ 3 h 4"/>
                <a:gd name="T4" fmla="*/ 1 w 4"/>
                <a:gd name="T5" fmla="*/ 3 h 4"/>
                <a:gd name="T6" fmla="*/ 1 w 4"/>
                <a:gd name="T7" fmla="*/ 0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cubicBezTo>
                    <a:pt x="4" y="1"/>
                    <a:pt x="4" y="2"/>
                    <a:pt x="4" y="3"/>
                  </a:cubicBezTo>
                  <a:cubicBezTo>
                    <a:pt x="3" y="4"/>
                    <a:pt x="1" y="4"/>
                    <a:pt x="1" y="3"/>
                  </a:cubicBezTo>
                  <a:cubicBezTo>
                    <a:pt x="0" y="2"/>
                    <a:pt x="0" y="1"/>
                    <a:pt x="1" y="0"/>
                  </a:cubicBezTo>
                  <a:cubicBezTo>
                    <a:pt x="1" y="0"/>
                    <a:pt x="3" y="0"/>
                    <a:pt x="4" y="0"/>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5" name="Freeform 147"/>
            <p:cNvSpPr>
              <a:spLocks/>
            </p:cNvSpPr>
            <p:nvPr/>
          </p:nvSpPr>
          <p:spPr bwMode="auto">
            <a:xfrm>
              <a:off x="5093057" y="-420871"/>
              <a:ext cx="52444" cy="41207"/>
            </a:xfrm>
            <a:custGeom>
              <a:avLst/>
              <a:gdLst>
                <a:gd name="T0" fmla="*/ 4 w 5"/>
                <a:gd name="T1" fmla="*/ 1 h 4"/>
                <a:gd name="T2" fmla="*/ 4 w 5"/>
                <a:gd name="T3" fmla="*/ 3 h 4"/>
                <a:gd name="T4" fmla="*/ 1 w 5"/>
                <a:gd name="T5" fmla="*/ 3 h 4"/>
                <a:gd name="T6" fmla="*/ 1 w 5"/>
                <a:gd name="T7" fmla="*/ 1 h 4"/>
                <a:gd name="T8" fmla="*/ 4 w 5"/>
                <a:gd name="T9" fmla="*/ 1 h 4"/>
              </a:gdLst>
              <a:ahLst/>
              <a:cxnLst>
                <a:cxn ang="0">
                  <a:pos x="T0" y="T1"/>
                </a:cxn>
                <a:cxn ang="0">
                  <a:pos x="T2" y="T3"/>
                </a:cxn>
                <a:cxn ang="0">
                  <a:pos x="T4" y="T5"/>
                </a:cxn>
                <a:cxn ang="0">
                  <a:pos x="T6" y="T7"/>
                </a:cxn>
                <a:cxn ang="0">
                  <a:pos x="T8" y="T9"/>
                </a:cxn>
              </a:cxnLst>
              <a:rect l="0" t="0" r="r" b="b"/>
              <a:pathLst>
                <a:path w="5" h="4">
                  <a:moveTo>
                    <a:pt x="4" y="1"/>
                  </a:moveTo>
                  <a:cubicBezTo>
                    <a:pt x="5" y="2"/>
                    <a:pt x="5" y="3"/>
                    <a:pt x="4" y="3"/>
                  </a:cubicBezTo>
                  <a:cubicBezTo>
                    <a:pt x="3" y="4"/>
                    <a:pt x="2" y="4"/>
                    <a:pt x="1" y="3"/>
                  </a:cubicBezTo>
                  <a:cubicBezTo>
                    <a:pt x="0" y="3"/>
                    <a:pt x="0" y="2"/>
                    <a:pt x="1" y="1"/>
                  </a:cubicBezTo>
                  <a:cubicBezTo>
                    <a:pt x="2" y="0"/>
                    <a:pt x="3" y="0"/>
                    <a:pt x="4" y="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6" name="Freeform 148"/>
            <p:cNvSpPr>
              <a:spLocks/>
            </p:cNvSpPr>
            <p:nvPr/>
          </p:nvSpPr>
          <p:spPr bwMode="auto">
            <a:xfrm>
              <a:off x="5182961" y="-432110"/>
              <a:ext cx="41207" cy="41207"/>
            </a:xfrm>
            <a:custGeom>
              <a:avLst/>
              <a:gdLst>
                <a:gd name="T0" fmla="*/ 0 w 4"/>
                <a:gd name="T1" fmla="*/ 3 h 4"/>
                <a:gd name="T2" fmla="*/ 0 w 4"/>
                <a:gd name="T3" fmla="*/ 1 h 4"/>
                <a:gd name="T4" fmla="*/ 4 w 4"/>
                <a:gd name="T5" fmla="*/ 1 h 4"/>
                <a:gd name="T6" fmla="*/ 4 w 4"/>
                <a:gd name="T7" fmla="*/ 3 h 4"/>
                <a:gd name="T8" fmla="*/ 0 w 4"/>
                <a:gd name="T9" fmla="*/ 3 h 4"/>
              </a:gdLst>
              <a:ahLst/>
              <a:cxnLst>
                <a:cxn ang="0">
                  <a:pos x="T0" y="T1"/>
                </a:cxn>
                <a:cxn ang="0">
                  <a:pos x="T2" y="T3"/>
                </a:cxn>
                <a:cxn ang="0">
                  <a:pos x="T4" y="T5"/>
                </a:cxn>
                <a:cxn ang="0">
                  <a:pos x="T6" y="T7"/>
                </a:cxn>
                <a:cxn ang="0">
                  <a:pos x="T8" y="T9"/>
                </a:cxn>
              </a:cxnLst>
              <a:rect l="0" t="0" r="r" b="b"/>
              <a:pathLst>
                <a:path w="4" h="4">
                  <a:moveTo>
                    <a:pt x="0" y="3"/>
                  </a:moveTo>
                  <a:cubicBezTo>
                    <a:pt x="0" y="3"/>
                    <a:pt x="0" y="2"/>
                    <a:pt x="0" y="1"/>
                  </a:cubicBezTo>
                  <a:cubicBezTo>
                    <a:pt x="1" y="0"/>
                    <a:pt x="3" y="0"/>
                    <a:pt x="4" y="1"/>
                  </a:cubicBezTo>
                  <a:cubicBezTo>
                    <a:pt x="4" y="2"/>
                    <a:pt x="4" y="3"/>
                    <a:pt x="4" y="3"/>
                  </a:cubicBezTo>
                  <a:cubicBezTo>
                    <a:pt x="3" y="4"/>
                    <a:pt x="1" y="4"/>
                    <a:pt x="0" y="3"/>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7" name="Freeform 149"/>
            <p:cNvSpPr>
              <a:spLocks/>
            </p:cNvSpPr>
            <p:nvPr/>
          </p:nvSpPr>
          <p:spPr bwMode="auto">
            <a:xfrm>
              <a:off x="2028807" y="-360935"/>
              <a:ext cx="48700" cy="41207"/>
            </a:xfrm>
            <a:custGeom>
              <a:avLst/>
              <a:gdLst>
                <a:gd name="T0" fmla="*/ 4 w 5"/>
                <a:gd name="T1" fmla="*/ 0 h 4"/>
                <a:gd name="T2" fmla="*/ 4 w 5"/>
                <a:gd name="T3" fmla="*/ 3 h 4"/>
                <a:gd name="T4" fmla="*/ 1 w 5"/>
                <a:gd name="T5" fmla="*/ 3 h 4"/>
                <a:gd name="T6" fmla="*/ 1 w 5"/>
                <a:gd name="T7" fmla="*/ 0 h 4"/>
                <a:gd name="T8" fmla="*/ 4 w 5"/>
                <a:gd name="T9" fmla="*/ 0 h 4"/>
              </a:gdLst>
              <a:ahLst/>
              <a:cxnLst>
                <a:cxn ang="0">
                  <a:pos x="T0" y="T1"/>
                </a:cxn>
                <a:cxn ang="0">
                  <a:pos x="T2" y="T3"/>
                </a:cxn>
                <a:cxn ang="0">
                  <a:pos x="T4" y="T5"/>
                </a:cxn>
                <a:cxn ang="0">
                  <a:pos x="T6" y="T7"/>
                </a:cxn>
                <a:cxn ang="0">
                  <a:pos x="T8" y="T9"/>
                </a:cxn>
              </a:cxnLst>
              <a:rect l="0" t="0" r="r" b="b"/>
              <a:pathLst>
                <a:path w="5" h="4">
                  <a:moveTo>
                    <a:pt x="4" y="0"/>
                  </a:moveTo>
                  <a:cubicBezTo>
                    <a:pt x="5" y="1"/>
                    <a:pt x="5" y="2"/>
                    <a:pt x="4" y="3"/>
                  </a:cubicBezTo>
                  <a:cubicBezTo>
                    <a:pt x="4" y="4"/>
                    <a:pt x="2" y="4"/>
                    <a:pt x="1" y="3"/>
                  </a:cubicBezTo>
                  <a:cubicBezTo>
                    <a:pt x="0" y="2"/>
                    <a:pt x="0" y="1"/>
                    <a:pt x="1" y="0"/>
                  </a:cubicBezTo>
                  <a:cubicBezTo>
                    <a:pt x="2" y="0"/>
                    <a:pt x="4" y="0"/>
                    <a:pt x="4" y="0"/>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Freeform 150"/>
            <p:cNvSpPr>
              <a:spLocks/>
            </p:cNvSpPr>
            <p:nvPr/>
          </p:nvSpPr>
          <p:spPr bwMode="auto">
            <a:xfrm>
              <a:off x="2099983" y="-420871"/>
              <a:ext cx="48700" cy="41207"/>
            </a:xfrm>
            <a:custGeom>
              <a:avLst/>
              <a:gdLst>
                <a:gd name="T0" fmla="*/ 4 w 5"/>
                <a:gd name="T1" fmla="*/ 1 h 4"/>
                <a:gd name="T2" fmla="*/ 4 w 5"/>
                <a:gd name="T3" fmla="*/ 3 h 4"/>
                <a:gd name="T4" fmla="*/ 1 w 5"/>
                <a:gd name="T5" fmla="*/ 3 h 4"/>
                <a:gd name="T6" fmla="*/ 1 w 5"/>
                <a:gd name="T7" fmla="*/ 1 h 4"/>
                <a:gd name="T8" fmla="*/ 4 w 5"/>
                <a:gd name="T9" fmla="*/ 1 h 4"/>
              </a:gdLst>
              <a:ahLst/>
              <a:cxnLst>
                <a:cxn ang="0">
                  <a:pos x="T0" y="T1"/>
                </a:cxn>
                <a:cxn ang="0">
                  <a:pos x="T2" y="T3"/>
                </a:cxn>
                <a:cxn ang="0">
                  <a:pos x="T4" y="T5"/>
                </a:cxn>
                <a:cxn ang="0">
                  <a:pos x="T6" y="T7"/>
                </a:cxn>
                <a:cxn ang="0">
                  <a:pos x="T8" y="T9"/>
                </a:cxn>
              </a:cxnLst>
              <a:rect l="0" t="0" r="r" b="b"/>
              <a:pathLst>
                <a:path w="5" h="4">
                  <a:moveTo>
                    <a:pt x="4" y="1"/>
                  </a:moveTo>
                  <a:cubicBezTo>
                    <a:pt x="5" y="2"/>
                    <a:pt x="5" y="3"/>
                    <a:pt x="4" y="3"/>
                  </a:cubicBezTo>
                  <a:cubicBezTo>
                    <a:pt x="3" y="4"/>
                    <a:pt x="2" y="4"/>
                    <a:pt x="1" y="3"/>
                  </a:cubicBezTo>
                  <a:cubicBezTo>
                    <a:pt x="0" y="3"/>
                    <a:pt x="0" y="2"/>
                    <a:pt x="1" y="1"/>
                  </a:cubicBezTo>
                  <a:cubicBezTo>
                    <a:pt x="2" y="0"/>
                    <a:pt x="3" y="0"/>
                    <a:pt x="4" y="1"/>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Freeform 151"/>
            <p:cNvSpPr>
              <a:spLocks/>
            </p:cNvSpPr>
            <p:nvPr/>
          </p:nvSpPr>
          <p:spPr bwMode="auto">
            <a:xfrm>
              <a:off x="2017570" y="-432110"/>
              <a:ext cx="41207" cy="41207"/>
            </a:xfrm>
            <a:custGeom>
              <a:avLst/>
              <a:gdLst>
                <a:gd name="T0" fmla="*/ 3 w 4"/>
                <a:gd name="T1" fmla="*/ 3 h 4"/>
                <a:gd name="T2" fmla="*/ 0 w 4"/>
                <a:gd name="T3" fmla="*/ 3 h 4"/>
                <a:gd name="T4" fmla="*/ 0 w 4"/>
                <a:gd name="T5" fmla="*/ 1 h 4"/>
                <a:gd name="T6" fmla="*/ 3 w 4"/>
                <a:gd name="T7" fmla="*/ 1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3" y="4"/>
                    <a:pt x="1" y="4"/>
                    <a:pt x="0" y="3"/>
                  </a:cubicBezTo>
                  <a:cubicBezTo>
                    <a:pt x="0" y="3"/>
                    <a:pt x="0" y="2"/>
                    <a:pt x="0" y="1"/>
                  </a:cubicBezTo>
                  <a:cubicBezTo>
                    <a:pt x="1" y="0"/>
                    <a:pt x="3" y="0"/>
                    <a:pt x="3" y="1"/>
                  </a:cubicBezTo>
                  <a:cubicBezTo>
                    <a:pt x="4" y="2"/>
                    <a:pt x="4" y="3"/>
                    <a:pt x="3" y="3"/>
                  </a:cubicBezTo>
                  <a:close/>
                </a:path>
              </a:pathLst>
            </a:custGeom>
            <a:solidFill>
              <a:srgbClr val="5E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81" name="TextBox 7"/>
          <p:cNvSpPr txBox="1">
            <a:spLocks noChangeArrowheads="1"/>
          </p:cNvSpPr>
          <p:nvPr/>
        </p:nvSpPr>
        <p:spPr bwMode="auto">
          <a:xfrm>
            <a:off x="6624993" y="1604607"/>
            <a:ext cx="500458" cy="707886"/>
          </a:xfrm>
          <a:prstGeom prst="rect">
            <a:avLst/>
          </a:prstGeom>
          <a:noFill/>
          <a:ln>
            <a:noFill/>
          </a:ln>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endParaRPr kumimoji="0" lang="zh-CN" altLang="en-US" sz="4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82" name="TextBox 8"/>
          <p:cNvSpPr txBox="1"/>
          <p:nvPr/>
        </p:nvSpPr>
        <p:spPr>
          <a:xfrm>
            <a:off x="7151470" y="1687176"/>
            <a:ext cx="325704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noProof="0" dirty="0">
                <a:solidFill>
                  <a:prstClr val="black">
                    <a:lumMod val="75000"/>
                    <a:lumOff val="25000"/>
                  </a:prstClr>
                </a:solidFill>
                <a:latin typeface="微软雅黑" panose="020B0503020204020204" pitchFamily="34" charset="-122"/>
                <a:ea typeface="微软雅黑" panose="020B0503020204020204" pitchFamily="34" charset="-122"/>
              </a:rPr>
              <a:t>研究背景及研究现状</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83" name="TextBox 10"/>
          <p:cNvSpPr txBox="1">
            <a:spLocks noChangeArrowheads="1"/>
          </p:cNvSpPr>
          <p:nvPr/>
        </p:nvSpPr>
        <p:spPr bwMode="auto">
          <a:xfrm>
            <a:off x="6624993" y="2337197"/>
            <a:ext cx="500458" cy="707886"/>
          </a:xfrm>
          <a:prstGeom prst="rect">
            <a:avLst/>
          </a:prstGeom>
          <a:noFill/>
          <a:ln>
            <a:noFill/>
          </a:ln>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84" name="TextBox 11"/>
          <p:cNvSpPr txBox="1"/>
          <p:nvPr/>
        </p:nvSpPr>
        <p:spPr>
          <a:xfrm>
            <a:off x="7151470" y="2454690"/>
            <a:ext cx="3366423" cy="461665"/>
          </a:xfrm>
          <a:prstGeom prst="rect">
            <a:avLst/>
          </a:prstGeom>
          <a:noFill/>
        </p:spPr>
        <p:txBody>
          <a:bodyPr wrap="square">
            <a:spAutoFit/>
          </a:bodyPr>
          <a:lstStyle/>
          <a:p>
            <a:pPr lvl="0">
              <a:defRPr/>
            </a:pP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rPr>
              <a:t>曲面重建</a:t>
            </a:r>
          </a:p>
        </p:txBody>
      </p:sp>
      <p:sp>
        <p:nvSpPr>
          <p:cNvPr id="85" name="TextBox 12"/>
          <p:cNvSpPr txBox="1">
            <a:spLocks noChangeArrowheads="1"/>
          </p:cNvSpPr>
          <p:nvPr/>
        </p:nvSpPr>
        <p:spPr bwMode="auto">
          <a:xfrm>
            <a:off x="6624993" y="3069786"/>
            <a:ext cx="500458" cy="707886"/>
          </a:xfrm>
          <a:prstGeom prst="rect">
            <a:avLst/>
          </a:prstGeom>
          <a:noFill/>
          <a:ln>
            <a:noFill/>
          </a:ln>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3</a:t>
            </a:r>
            <a:endParaRPr kumimoji="0" lang="zh-CN" altLang="en-US" sz="4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86" name="TextBox 13"/>
          <p:cNvSpPr txBox="1"/>
          <p:nvPr/>
        </p:nvSpPr>
        <p:spPr>
          <a:xfrm>
            <a:off x="7151471" y="3150767"/>
            <a:ext cx="33664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rPr>
              <a:t>曲面重建算法性能优化</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87" name="TextBox 14"/>
          <p:cNvSpPr txBox="1">
            <a:spLocks noChangeArrowheads="1"/>
          </p:cNvSpPr>
          <p:nvPr/>
        </p:nvSpPr>
        <p:spPr bwMode="auto">
          <a:xfrm>
            <a:off x="6624993" y="3800787"/>
            <a:ext cx="500458" cy="707886"/>
          </a:xfrm>
          <a:prstGeom prst="rect">
            <a:avLst/>
          </a:prstGeom>
          <a:noFill/>
          <a:ln>
            <a:noFill/>
          </a:ln>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4</a:t>
            </a:r>
            <a:endParaRPr kumimoji="0" lang="zh-CN" altLang="en-US" sz="4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88" name="TextBox 15"/>
          <p:cNvSpPr txBox="1"/>
          <p:nvPr/>
        </p:nvSpPr>
        <p:spPr>
          <a:xfrm>
            <a:off x="7151471" y="3883356"/>
            <a:ext cx="2031325"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rPr>
              <a:t>三维图像渲染</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89" name="TextBox 6"/>
          <p:cNvSpPr txBox="1">
            <a:spLocks noChangeArrowheads="1"/>
          </p:cNvSpPr>
          <p:nvPr/>
        </p:nvSpPr>
        <p:spPr bwMode="auto">
          <a:xfrm>
            <a:off x="1924707" y="2706080"/>
            <a:ext cx="290383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目录</a:t>
            </a:r>
          </a:p>
        </p:txBody>
      </p:sp>
      <p:sp>
        <p:nvSpPr>
          <p:cNvPr id="90" name="TextBox 7"/>
          <p:cNvSpPr txBox="1"/>
          <p:nvPr/>
        </p:nvSpPr>
        <p:spPr>
          <a:xfrm>
            <a:off x="2019117" y="3952101"/>
            <a:ext cx="275430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E719B"/>
                </a:solidFill>
                <a:effectLst/>
                <a:uLnTx/>
                <a:uFillTx/>
                <a:latin typeface="微软雅黑" pitchFamily="34" charset="-122"/>
                <a:ea typeface="微软雅黑" pitchFamily="34" charset="-122"/>
                <a:cs typeface="+mn-cs"/>
              </a:rPr>
              <a:t>CONTENTS</a:t>
            </a:r>
            <a:endParaRPr kumimoji="0" lang="zh-CN" altLang="en-US" sz="2400" b="1" i="0" u="none" strike="noStrike" kern="1200" cap="none" spc="0" normalizeH="0" baseline="0" noProof="0" dirty="0">
              <a:ln>
                <a:noFill/>
              </a:ln>
              <a:solidFill>
                <a:srgbClr val="5E719B"/>
              </a:solidFill>
              <a:effectLst/>
              <a:uLnTx/>
              <a:uFillTx/>
              <a:latin typeface="微软雅黑" pitchFamily="34" charset="-122"/>
              <a:ea typeface="微软雅黑" pitchFamily="34" charset="-122"/>
              <a:cs typeface="+mn-cs"/>
            </a:endParaRPr>
          </a:p>
        </p:txBody>
      </p:sp>
      <p:sp>
        <p:nvSpPr>
          <p:cNvPr id="95" name="图文框 94"/>
          <p:cNvSpPr/>
          <p:nvPr/>
        </p:nvSpPr>
        <p:spPr>
          <a:xfrm>
            <a:off x="120316" y="105569"/>
            <a:ext cx="11940088" cy="6661943"/>
          </a:xfrm>
          <a:prstGeom prst="frame">
            <a:avLst>
              <a:gd name="adj1" fmla="val 94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96" name="图片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27" y="190723"/>
            <a:ext cx="1640170" cy="1662561"/>
          </a:xfrm>
          <a:prstGeom prst="rect">
            <a:avLst/>
          </a:prstGeom>
        </p:spPr>
      </p:pic>
      <p:pic>
        <p:nvPicPr>
          <p:cNvPr id="97" name="图片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0275820" y="4961952"/>
            <a:ext cx="1640170" cy="1662561"/>
          </a:xfrm>
          <a:prstGeom prst="rect">
            <a:avLst/>
          </a:prstGeom>
        </p:spPr>
      </p:pic>
      <p:pic>
        <p:nvPicPr>
          <p:cNvPr id="98" name="图片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10299884" y="194159"/>
            <a:ext cx="1640170" cy="1662561"/>
          </a:xfrm>
          <a:prstGeom prst="rect">
            <a:avLst/>
          </a:prstGeom>
        </p:spPr>
      </p:pic>
      <p:pic>
        <p:nvPicPr>
          <p:cNvPr id="99" name="图片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275284" y="4906312"/>
            <a:ext cx="1640170" cy="1662561"/>
          </a:xfrm>
          <a:prstGeom prst="rect">
            <a:avLst/>
          </a:prstGeom>
        </p:spPr>
      </p:pic>
      <p:sp>
        <p:nvSpPr>
          <p:cNvPr id="100" name="TextBox 14">
            <a:extLst>
              <a:ext uri="{FF2B5EF4-FFF2-40B4-BE49-F238E27FC236}">
                <a16:creationId xmlns:a16="http://schemas.microsoft.com/office/drawing/2014/main" id="{DBF6F7B9-7672-453A-81EB-10A6443795D8}"/>
              </a:ext>
            </a:extLst>
          </p:cNvPr>
          <p:cNvSpPr txBox="1">
            <a:spLocks noChangeArrowheads="1"/>
          </p:cNvSpPr>
          <p:nvPr/>
        </p:nvSpPr>
        <p:spPr bwMode="auto">
          <a:xfrm>
            <a:off x="6660457" y="4507289"/>
            <a:ext cx="500458" cy="707886"/>
          </a:xfrm>
          <a:prstGeom prst="rect">
            <a:avLst/>
          </a:prstGeom>
          <a:noFill/>
          <a:ln>
            <a:noFill/>
          </a:ln>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4000" b="1" dirty="0">
                <a:solidFill>
                  <a:prstClr val="black">
                    <a:lumMod val="75000"/>
                    <a:lumOff val="25000"/>
                  </a:prstClr>
                </a:solidFill>
                <a:latin typeface="微软雅黑" panose="020B0503020204020204" pitchFamily="34" charset="-122"/>
                <a:ea typeface="微软雅黑" panose="020B0503020204020204" pitchFamily="34" charset="-122"/>
              </a:rPr>
              <a:t>5</a:t>
            </a:r>
            <a:endParaRPr kumimoji="0" lang="zh-CN" altLang="en-US" sz="4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101" name="TextBox 15">
            <a:extLst>
              <a:ext uri="{FF2B5EF4-FFF2-40B4-BE49-F238E27FC236}">
                <a16:creationId xmlns:a16="http://schemas.microsoft.com/office/drawing/2014/main" id="{5F632C0D-D4CD-44F4-B248-D7978941F73F}"/>
              </a:ext>
            </a:extLst>
          </p:cNvPr>
          <p:cNvSpPr txBox="1"/>
          <p:nvPr/>
        </p:nvSpPr>
        <p:spPr>
          <a:xfrm>
            <a:off x="7151471" y="4621631"/>
            <a:ext cx="1723549"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总结和展望</a:t>
            </a:r>
          </a:p>
        </p:txBody>
      </p:sp>
    </p:spTree>
    <p:extLst>
      <p:ext uri="{BB962C8B-B14F-4D97-AF65-F5344CB8AC3E}">
        <p14:creationId xmlns:p14="http://schemas.microsoft.com/office/powerpoint/2010/main" val="63319096"/>
      </p:ext>
    </p:extLst>
  </p:cSld>
  <p:clrMapOvr>
    <a:masterClrMapping/>
  </p:clrMapOvr>
  <mc:AlternateContent xmlns:mc="http://schemas.openxmlformats.org/markup-compatibility/2006" xmlns:p14="http://schemas.microsoft.com/office/powerpoint/2010/main">
    <mc:Choice Requires="p14">
      <p:transition p14:dur="10" advTm="3000">
        <p:random/>
      </p:transition>
    </mc:Choice>
    <mc:Fallback xmlns="">
      <p:transition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ppt_w</p:attrName>
                                        </p:attrNameLst>
                                      </p:cBhvr>
                                      <p:tavLst>
                                        <p:tav tm="0">
                                          <p:val>
                                            <p:fltVal val="0"/>
                                          </p:val>
                                        </p:tav>
                                        <p:tav tm="100000">
                                          <p:val>
                                            <p:strVal val="#ppt_w"/>
                                          </p:val>
                                        </p:tav>
                                      </p:tavLst>
                                    </p:anim>
                                    <p:anim calcmode="lin" valueType="num">
                                      <p:cBhvr>
                                        <p:cTn id="13" dur="500" fill="hold"/>
                                        <p:tgtEl>
                                          <p:spTgt spid="83"/>
                                        </p:tgtEl>
                                        <p:attrNameLst>
                                          <p:attrName>ppt_h</p:attrName>
                                        </p:attrNameLst>
                                      </p:cBhvr>
                                      <p:tavLst>
                                        <p:tav tm="0">
                                          <p:val>
                                            <p:fltVal val="0"/>
                                          </p:val>
                                        </p:tav>
                                        <p:tav tm="100000">
                                          <p:val>
                                            <p:strVal val="#ppt_h"/>
                                          </p:val>
                                        </p:tav>
                                      </p:tavLst>
                                    </p:anim>
                                    <p:animEffect transition="in" filter="fade">
                                      <p:cBhvr>
                                        <p:cTn id="14" dur="500"/>
                                        <p:tgtEl>
                                          <p:spTgt spid="8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85"/>
                                        </p:tgtEl>
                                        <p:attrNameLst>
                                          <p:attrName>style.visibility</p:attrName>
                                        </p:attrNameLst>
                                      </p:cBhvr>
                                      <p:to>
                                        <p:strVal val="visible"/>
                                      </p:to>
                                    </p:set>
                                    <p:anim calcmode="lin" valueType="num">
                                      <p:cBhvr>
                                        <p:cTn id="17" dur="500" fill="hold"/>
                                        <p:tgtEl>
                                          <p:spTgt spid="85"/>
                                        </p:tgtEl>
                                        <p:attrNameLst>
                                          <p:attrName>ppt_w</p:attrName>
                                        </p:attrNameLst>
                                      </p:cBhvr>
                                      <p:tavLst>
                                        <p:tav tm="0">
                                          <p:val>
                                            <p:fltVal val="0"/>
                                          </p:val>
                                        </p:tav>
                                        <p:tav tm="100000">
                                          <p:val>
                                            <p:strVal val="#ppt_w"/>
                                          </p:val>
                                        </p:tav>
                                      </p:tavLst>
                                    </p:anim>
                                    <p:anim calcmode="lin" valueType="num">
                                      <p:cBhvr>
                                        <p:cTn id="18" dur="500" fill="hold"/>
                                        <p:tgtEl>
                                          <p:spTgt spid="85"/>
                                        </p:tgtEl>
                                        <p:attrNameLst>
                                          <p:attrName>ppt_h</p:attrName>
                                        </p:attrNameLst>
                                      </p:cBhvr>
                                      <p:tavLst>
                                        <p:tav tm="0">
                                          <p:val>
                                            <p:fltVal val="0"/>
                                          </p:val>
                                        </p:tav>
                                        <p:tav tm="100000">
                                          <p:val>
                                            <p:strVal val="#ppt_h"/>
                                          </p:val>
                                        </p:tav>
                                      </p:tavLst>
                                    </p:anim>
                                    <p:animEffect transition="in" filter="fade">
                                      <p:cBhvr>
                                        <p:cTn id="19" dur="500"/>
                                        <p:tgtEl>
                                          <p:spTgt spid="8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87"/>
                                        </p:tgtEl>
                                        <p:attrNameLst>
                                          <p:attrName>style.visibility</p:attrName>
                                        </p:attrNameLst>
                                      </p:cBhvr>
                                      <p:to>
                                        <p:strVal val="visible"/>
                                      </p:to>
                                    </p:set>
                                    <p:anim calcmode="lin" valueType="num">
                                      <p:cBhvr>
                                        <p:cTn id="22" dur="500" fill="hold"/>
                                        <p:tgtEl>
                                          <p:spTgt spid="87"/>
                                        </p:tgtEl>
                                        <p:attrNameLst>
                                          <p:attrName>ppt_w</p:attrName>
                                        </p:attrNameLst>
                                      </p:cBhvr>
                                      <p:tavLst>
                                        <p:tav tm="0">
                                          <p:val>
                                            <p:fltVal val="0"/>
                                          </p:val>
                                        </p:tav>
                                        <p:tav tm="100000">
                                          <p:val>
                                            <p:strVal val="#ppt_w"/>
                                          </p:val>
                                        </p:tav>
                                      </p:tavLst>
                                    </p:anim>
                                    <p:anim calcmode="lin" valueType="num">
                                      <p:cBhvr>
                                        <p:cTn id="23" dur="500" fill="hold"/>
                                        <p:tgtEl>
                                          <p:spTgt spid="87"/>
                                        </p:tgtEl>
                                        <p:attrNameLst>
                                          <p:attrName>ppt_h</p:attrName>
                                        </p:attrNameLst>
                                      </p:cBhvr>
                                      <p:tavLst>
                                        <p:tav tm="0">
                                          <p:val>
                                            <p:fltVal val="0"/>
                                          </p:val>
                                        </p:tav>
                                        <p:tav tm="100000">
                                          <p:val>
                                            <p:strVal val="#ppt_h"/>
                                          </p:val>
                                        </p:tav>
                                      </p:tavLst>
                                    </p:anim>
                                    <p:animEffect transition="in" filter="fade">
                                      <p:cBhvr>
                                        <p:cTn id="24" dur="500"/>
                                        <p:tgtEl>
                                          <p:spTgt spid="87"/>
                                        </p:tgtEl>
                                      </p:cBhvr>
                                    </p:animEffect>
                                  </p:childTnLst>
                                </p:cTn>
                              </p:par>
                            </p:childTnLst>
                          </p:cTn>
                        </p:par>
                        <p:par>
                          <p:cTn id="25" fill="hold">
                            <p:stCondLst>
                              <p:cond delay="800"/>
                            </p:stCondLst>
                            <p:childTnLst>
                              <p:par>
                                <p:cTn id="26" presetID="22" presetClass="entr" presetSubtype="8"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500"/>
                                        <p:tgtEl>
                                          <p:spTgt spid="8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left)">
                                      <p:cBhvr>
                                        <p:cTn id="31" dur="500"/>
                                        <p:tgtEl>
                                          <p:spTgt spid="8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wipe(left)">
                                      <p:cBhvr>
                                        <p:cTn id="34" dur="500"/>
                                        <p:tgtEl>
                                          <p:spTgt spid="8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left)">
                                      <p:cBhvr>
                                        <p:cTn id="37" dur="500"/>
                                        <p:tgtEl>
                                          <p:spTgt spid="8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par>
                                <p:cTn id="44" presetID="53" presetClass="entr" presetSubtype="16" fill="hold" grpId="0" nodeType="withEffect">
                                  <p:stCondLst>
                                    <p:cond delay="300"/>
                                  </p:stCondLst>
                                  <p:childTnLst>
                                    <p:set>
                                      <p:cBhvr>
                                        <p:cTn id="45" dur="1" fill="hold">
                                          <p:stCondLst>
                                            <p:cond delay="0"/>
                                          </p:stCondLst>
                                        </p:cTn>
                                        <p:tgtEl>
                                          <p:spTgt spid="100"/>
                                        </p:tgtEl>
                                        <p:attrNameLst>
                                          <p:attrName>style.visibility</p:attrName>
                                        </p:attrNameLst>
                                      </p:cBhvr>
                                      <p:to>
                                        <p:strVal val="visible"/>
                                      </p:to>
                                    </p:set>
                                    <p:anim calcmode="lin" valueType="num">
                                      <p:cBhvr>
                                        <p:cTn id="46" dur="500" fill="hold"/>
                                        <p:tgtEl>
                                          <p:spTgt spid="100"/>
                                        </p:tgtEl>
                                        <p:attrNameLst>
                                          <p:attrName>ppt_w</p:attrName>
                                        </p:attrNameLst>
                                      </p:cBhvr>
                                      <p:tavLst>
                                        <p:tav tm="0">
                                          <p:val>
                                            <p:fltVal val="0"/>
                                          </p:val>
                                        </p:tav>
                                        <p:tav tm="100000">
                                          <p:val>
                                            <p:strVal val="#ppt_w"/>
                                          </p:val>
                                        </p:tav>
                                      </p:tavLst>
                                    </p:anim>
                                    <p:anim calcmode="lin" valueType="num">
                                      <p:cBhvr>
                                        <p:cTn id="47" dur="500" fill="hold"/>
                                        <p:tgtEl>
                                          <p:spTgt spid="100"/>
                                        </p:tgtEl>
                                        <p:attrNameLst>
                                          <p:attrName>ppt_h</p:attrName>
                                        </p:attrNameLst>
                                      </p:cBhvr>
                                      <p:tavLst>
                                        <p:tav tm="0">
                                          <p:val>
                                            <p:fltVal val="0"/>
                                          </p:val>
                                        </p:tav>
                                        <p:tav tm="100000">
                                          <p:val>
                                            <p:strVal val="#ppt_h"/>
                                          </p:val>
                                        </p:tav>
                                      </p:tavLst>
                                    </p:anim>
                                    <p:animEffect transition="in" filter="fade">
                                      <p:cBhvr>
                                        <p:cTn id="48" dur="500"/>
                                        <p:tgtEl>
                                          <p:spTgt spid="10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left)">
                                      <p:cBhvr>
                                        <p:cTn id="5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84" grpId="0"/>
      <p:bldP spid="85" grpId="0"/>
      <p:bldP spid="86" grpId="0"/>
      <p:bldP spid="87" grpId="0"/>
      <p:bldP spid="88" grpId="0"/>
      <p:bldP spid="89" grpId="0"/>
      <p:bldP spid="90" grpId="0"/>
      <p:bldP spid="100" grpId="0"/>
      <p:bldP spid="10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5" name="标题 5">
            <a:extLst>
              <a:ext uri="{FF2B5EF4-FFF2-40B4-BE49-F238E27FC236}">
                <a16:creationId xmlns:a16="http://schemas.microsoft.com/office/drawing/2014/main" id="{38F5F7EC-F060-4184-BEAC-56DC102BF115}"/>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种子节点集合增长策略</a:t>
            </a:r>
          </a:p>
        </p:txBody>
      </p:sp>
      <p:sp>
        <p:nvSpPr>
          <p:cNvPr id="9" name="副标题 6">
            <a:extLst>
              <a:ext uri="{FF2B5EF4-FFF2-40B4-BE49-F238E27FC236}">
                <a16:creationId xmlns:a16="http://schemas.microsoft.com/office/drawing/2014/main" id="{1466CE26-8ED5-466C-A4AA-65CA58CB11AD}"/>
              </a:ext>
            </a:extLst>
          </p:cNvPr>
          <p:cNvSpPr>
            <a:spLocks noGrp="1"/>
          </p:cNvSpPr>
          <p:nvPr>
            <p:ph type="subTitle" idx="1"/>
          </p:nvPr>
        </p:nvSpPr>
        <p:spPr>
          <a:xfrm>
            <a:off x="1242139" y="1844824"/>
            <a:ext cx="10009112"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在给出一个种子点集合后，找出所有和种子点集合中节点相邻但不在种子点集合中的非空体元，将找到的所有体元加入种子点集合中，直到所有满足条件的体元都加入种子点集合为止。</a:t>
            </a:r>
          </a:p>
        </p:txBody>
      </p:sp>
    </p:spTree>
    <p:extLst>
      <p:ext uri="{BB962C8B-B14F-4D97-AF65-F5344CB8AC3E}">
        <p14:creationId xmlns:p14="http://schemas.microsoft.com/office/powerpoint/2010/main" val="425472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5" name="标题 5">
            <a:extLst>
              <a:ext uri="{FF2B5EF4-FFF2-40B4-BE49-F238E27FC236}">
                <a16:creationId xmlns:a16="http://schemas.microsoft.com/office/drawing/2014/main" id="{38F5F7EC-F060-4184-BEAC-56DC102BF115}"/>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种子节点集合增长策略</a:t>
            </a:r>
          </a:p>
        </p:txBody>
      </p:sp>
      <p:sp>
        <p:nvSpPr>
          <p:cNvPr id="9" name="副标题 6">
            <a:extLst>
              <a:ext uri="{FF2B5EF4-FFF2-40B4-BE49-F238E27FC236}">
                <a16:creationId xmlns:a16="http://schemas.microsoft.com/office/drawing/2014/main" id="{1466CE26-8ED5-466C-A4AA-65CA58CB11AD}"/>
              </a:ext>
            </a:extLst>
          </p:cNvPr>
          <p:cNvSpPr>
            <a:spLocks noGrp="1"/>
          </p:cNvSpPr>
          <p:nvPr>
            <p:ph type="subTitle" idx="1"/>
          </p:nvPr>
        </p:nvSpPr>
        <p:spPr>
          <a:xfrm>
            <a:off x="1242139" y="1844824"/>
            <a:ext cx="10009112"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在给出一个种子点集合后，找出所有和种子点集合中节点相邻但不在种子点集合中的非空体元，将找到的所有体元加入种子点集合中，直到所有满足条件的体元都加入种子点集合为止。</a:t>
            </a:r>
          </a:p>
        </p:txBody>
      </p:sp>
      <p:pic>
        <p:nvPicPr>
          <p:cNvPr id="4" name="图片 3">
            <a:extLst>
              <a:ext uri="{FF2B5EF4-FFF2-40B4-BE49-F238E27FC236}">
                <a16:creationId xmlns:a16="http://schemas.microsoft.com/office/drawing/2014/main" id="{850458CD-0F79-45C3-A886-17C348C74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9425" y="4300537"/>
            <a:ext cx="1276350" cy="1857375"/>
          </a:xfrm>
          <a:prstGeom prst="rect">
            <a:avLst/>
          </a:prstGeom>
        </p:spPr>
      </p:pic>
      <p:sp>
        <p:nvSpPr>
          <p:cNvPr id="6" name="文本框 5">
            <a:extLst>
              <a:ext uri="{FF2B5EF4-FFF2-40B4-BE49-F238E27FC236}">
                <a16:creationId xmlns:a16="http://schemas.microsoft.com/office/drawing/2014/main" id="{8BA121C2-DBB0-496D-9ED4-A213A7FB786F}"/>
              </a:ext>
            </a:extLst>
          </p:cNvPr>
          <p:cNvSpPr txBox="1"/>
          <p:nvPr/>
        </p:nvSpPr>
        <p:spPr>
          <a:xfrm>
            <a:off x="3618403" y="4915038"/>
            <a:ext cx="6510045" cy="954107"/>
          </a:xfrm>
          <a:prstGeom prst="rect">
            <a:avLst/>
          </a:prstGeom>
          <a:noFill/>
        </p:spPr>
        <p:txBody>
          <a:bodyPr wrap="square" rtlCol="0">
            <a:spAutoFit/>
          </a:bodyPr>
          <a:lstStyle/>
          <a:p>
            <a:r>
              <a:rPr lang="zh-CN" altLang="en-US" sz="2800" dirty="0">
                <a:latin typeface="字魂59号-创粗黑" panose="00000500000000000000" charset="-122"/>
                <a:ea typeface="字魂59号-创粗黑" panose="00000500000000000000" charset="-122"/>
              </a:rPr>
              <a:t>给定一个非空体元，如何找到所有与其相邻的非空体元？</a:t>
            </a:r>
          </a:p>
        </p:txBody>
      </p:sp>
    </p:spTree>
    <p:extLst>
      <p:ext uri="{BB962C8B-B14F-4D97-AF65-F5344CB8AC3E}">
        <p14:creationId xmlns:p14="http://schemas.microsoft.com/office/powerpoint/2010/main" val="9483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5" name="标题 5">
            <a:extLst>
              <a:ext uri="{FF2B5EF4-FFF2-40B4-BE49-F238E27FC236}">
                <a16:creationId xmlns:a16="http://schemas.microsoft.com/office/drawing/2014/main" id="{38F5F7EC-F060-4184-BEAC-56DC102BF115}"/>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种子节点集合增长策略</a:t>
            </a:r>
          </a:p>
        </p:txBody>
      </p:sp>
      <p:sp>
        <p:nvSpPr>
          <p:cNvPr id="9" name="副标题 6">
            <a:extLst>
              <a:ext uri="{FF2B5EF4-FFF2-40B4-BE49-F238E27FC236}">
                <a16:creationId xmlns:a16="http://schemas.microsoft.com/office/drawing/2014/main" id="{1466CE26-8ED5-466C-A4AA-65CA58CB11AD}"/>
              </a:ext>
            </a:extLst>
          </p:cNvPr>
          <p:cNvSpPr>
            <a:spLocks noGrp="1"/>
          </p:cNvSpPr>
          <p:nvPr>
            <p:ph type="subTitle" idx="1"/>
          </p:nvPr>
        </p:nvSpPr>
        <p:spPr>
          <a:xfrm>
            <a:off x="1242139" y="1844824"/>
            <a:ext cx="10009112"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为简化处理，不失正确性，我们规定一个体元的相邻体元为位于其上下左右前后方向的六个体元。</a:t>
            </a:r>
            <a:endParaRPr lang="en-US" altLang="zh-CN" dirty="0">
              <a:solidFill>
                <a:schemeClr val="tx1"/>
              </a:solidFill>
              <a:latin typeface="微软雅黑" panose="020B0503020204020204" pitchFamily="34" charset="-122"/>
              <a:ea typeface="微软雅黑" panose="020B0503020204020204" pitchFamily="34" charset="-122"/>
            </a:endParaRPr>
          </a:p>
          <a:p>
            <a:pPr algn="l">
              <a:lnSpc>
                <a:spcPct val="150000"/>
              </a:lnSpc>
            </a:pPr>
            <a:endParaRPr lang="en-US" altLang="zh-CN"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若当前体元</a:t>
            </a:r>
            <a:r>
              <a:rPr lang="en-US" altLang="zh-CN" dirty="0">
                <a:solidFill>
                  <a:schemeClr val="tx1"/>
                </a:solidFill>
                <a:latin typeface="微软雅黑" panose="020B0503020204020204" pitchFamily="34" charset="-122"/>
                <a:ea typeface="微软雅黑" panose="020B0503020204020204" pitchFamily="34" charset="-122"/>
              </a:rPr>
              <a:t>C</a:t>
            </a:r>
            <a:r>
              <a:rPr lang="zh-CN" altLang="en-US" dirty="0">
                <a:solidFill>
                  <a:schemeClr val="tx1"/>
                </a:solidFill>
                <a:latin typeface="微软雅黑" panose="020B0503020204020204" pitchFamily="34" charset="-122"/>
                <a:ea typeface="微软雅黑" panose="020B0503020204020204" pitchFamily="34" charset="-122"/>
              </a:rPr>
              <a:t>的边</a:t>
            </a:r>
            <a:r>
              <a:rPr lang="en-US" altLang="zh-CN" dirty="0">
                <a:solidFill>
                  <a:schemeClr val="tx1"/>
                </a:solidFill>
                <a:latin typeface="微软雅黑" panose="020B0503020204020204" pitchFamily="34" charset="-122"/>
                <a:ea typeface="微软雅黑" panose="020B0503020204020204" pitchFamily="34" charset="-122"/>
              </a:rPr>
              <a:t>e</a:t>
            </a:r>
            <a:r>
              <a:rPr lang="zh-CN" altLang="en-US" dirty="0">
                <a:solidFill>
                  <a:schemeClr val="tx1"/>
                </a:solidFill>
                <a:latin typeface="微软雅黑" panose="020B0503020204020204" pitchFamily="34" charset="-122"/>
                <a:ea typeface="微软雅黑" panose="020B0503020204020204" pitchFamily="34" charset="-122"/>
              </a:rPr>
              <a:t>上有一个线性插值点，则与</a:t>
            </a:r>
            <a:r>
              <a:rPr lang="en-US" altLang="zh-CN" dirty="0">
                <a:solidFill>
                  <a:schemeClr val="tx1"/>
                </a:solidFill>
                <a:latin typeface="微软雅黑" panose="020B0503020204020204" pitchFamily="34" charset="-122"/>
                <a:ea typeface="微软雅黑" panose="020B0503020204020204" pitchFamily="34" charset="-122"/>
              </a:rPr>
              <a:t>C</a:t>
            </a:r>
            <a:r>
              <a:rPr lang="zh-CN" altLang="en-US" dirty="0">
                <a:solidFill>
                  <a:schemeClr val="tx1"/>
                </a:solidFill>
                <a:latin typeface="微软雅黑" panose="020B0503020204020204" pitchFamily="34" charset="-122"/>
                <a:ea typeface="微软雅黑" panose="020B0503020204020204" pitchFamily="34" charset="-122"/>
              </a:rPr>
              <a:t>具有公共边</a:t>
            </a:r>
            <a:r>
              <a:rPr lang="en-US" altLang="zh-CN" dirty="0">
                <a:solidFill>
                  <a:schemeClr val="tx1"/>
                </a:solidFill>
                <a:latin typeface="微软雅黑" panose="020B0503020204020204" pitchFamily="34" charset="-122"/>
                <a:ea typeface="微软雅黑" panose="020B0503020204020204" pitchFamily="34" charset="-122"/>
              </a:rPr>
              <a:t>e</a:t>
            </a:r>
            <a:r>
              <a:rPr lang="zh-CN" altLang="en-US" dirty="0">
                <a:solidFill>
                  <a:schemeClr val="tx1"/>
                </a:solidFill>
                <a:latin typeface="微软雅黑" panose="020B0503020204020204" pitchFamily="34" charset="-122"/>
                <a:ea typeface="微软雅黑" panose="020B0503020204020204" pitchFamily="34" charset="-122"/>
              </a:rPr>
              <a:t>的所有相邻体元均为非空体元。</a:t>
            </a:r>
          </a:p>
        </p:txBody>
      </p:sp>
      <p:pic>
        <p:nvPicPr>
          <p:cNvPr id="7" name="图片 6">
            <a:extLst>
              <a:ext uri="{FF2B5EF4-FFF2-40B4-BE49-F238E27FC236}">
                <a16:creationId xmlns:a16="http://schemas.microsoft.com/office/drawing/2014/main" id="{CFC75F46-859A-42EF-AA17-1053DD3CA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31" y="3789040"/>
            <a:ext cx="649751" cy="496508"/>
          </a:xfrm>
          <a:prstGeom prst="rect">
            <a:avLst/>
          </a:prstGeom>
        </p:spPr>
      </p:pic>
    </p:spTree>
    <p:extLst>
      <p:ext uri="{BB962C8B-B14F-4D97-AF65-F5344CB8AC3E}">
        <p14:creationId xmlns:p14="http://schemas.microsoft.com/office/powerpoint/2010/main" val="4232312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5" name="标题 5">
            <a:extLst>
              <a:ext uri="{FF2B5EF4-FFF2-40B4-BE49-F238E27FC236}">
                <a16:creationId xmlns:a16="http://schemas.microsoft.com/office/drawing/2014/main" id="{38F5F7EC-F060-4184-BEAC-56DC102BF115}"/>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定义</a:t>
            </a:r>
            <a:r>
              <a:rPr lang="en-US" altLang="zh-CN" sz="4000" b="1" dirty="0" err="1">
                <a:latin typeface="微软雅黑" panose="020B0503020204020204" pitchFamily="34" charset="-122"/>
                <a:ea typeface="微软雅黑" panose="020B0503020204020204" pitchFamily="34" charset="-122"/>
              </a:rPr>
              <a:t>neibor</a:t>
            </a:r>
            <a:r>
              <a:rPr lang="zh-CN" altLang="en-US" sz="4000" b="1" dirty="0">
                <a:latin typeface="微软雅黑" panose="020B0503020204020204" pitchFamily="34" charset="-122"/>
                <a:ea typeface="微软雅黑" panose="020B0503020204020204" pitchFamily="34" charset="-122"/>
              </a:rPr>
              <a:t>表</a:t>
            </a:r>
          </a:p>
        </p:txBody>
      </p:sp>
      <p:sp>
        <p:nvSpPr>
          <p:cNvPr id="9" name="副标题 6">
            <a:extLst>
              <a:ext uri="{FF2B5EF4-FFF2-40B4-BE49-F238E27FC236}">
                <a16:creationId xmlns:a16="http://schemas.microsoft.com/office/drawing/2014/main" id="{1466CE26-8ED5-466C-A4AA-65CA58CB11AD}"/>
              </a:ext>
            </a:extLst>
          </p:cNvPr>
          <p:cNvSpPr>
            <a:spLocks noGrp="1"/>
          </p:cNvSpPr>
          <p:nvPr>
            <p:ph type="subTitle" idx="1"/>
          </p:nvPr>
        </p:nvSpPr>
        <p:spPr>
          <a:xfrm>
            <a:off x="1242138" y="1844824"/>
            <a:ext cx="10254461" cy="5237162"/>
          </a:xfrm>
        </p:spPr>
        <p:txBody>
          <a:bodyPr>
            <a:norm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en-US" altLang="zh-CN" dirty="0" err="1">
                <a:solidFill>
                  <a:schemeClr val="tx1"/>
                </a:solidFill>
                <a:latin typeface="微软雅黑" panose="020B0503020204020204" pitchFamily="34" charset="-122"/>
                <a:ea typeface="微软雅黑" panose="020B0503020204020204" pitchFamily="34" charset="-122"/>
              </a:rPr>
              <a:t>neibor</a:t>
            </a:r>
            <a:r>
              <a:rPr lang="zh-CN" altLang="en-US" dirty="0">
                <a:solidFill>
                  <a:schemeClr val="tx1"/>
                </a:solidFill>
                <a:latin typeface="微软雅黑" panose="020B0503020204020204" pitchFamily="34" charset="-122"/>
                <a:ea typeface="微软雅黑" panose="020B0503020204020204" pitchFamily="34" charset="-122"/>
              </a:rPr>
              <a:t>表是一个</a:t>
            </a:r>
            <a:r>
              <a:rPr lang="en-US" altLang="zh-CN" dirty="0">
                <a:solidFill>
                  <a:schemeClr val="tx1"/>
                </a:solidFill>
                <a:latin typeface="微软雅黑" panose="020B0503020204020204" pitchFamily="34" charset="-122"/>
                <a:ea typeface="微软雅黑" panose="020B0503020204020204" pitchFamily="34" charset="-122"/>
              </a:rPr>
              <a:t>12×6</a:t>
            </a:r>
            <a:r>
              <a:rPr lang="zh-CN" altLang="en-US" dirty="0">
                <a:solidFill>
                  <a:schemeClr val="tx1"/>
                </a:solidFill>
                <a:latin typeface="微软雅黑" panose="020B0503020204020204" pitchFamily="34" charset="-122"/>
                <a:ea typeface="微软雅黑" panose="020B0503020204020204" pitchFamily="34" charset="-122"/>
              </a:rPr>
              <a:t>的二维数组，取值为</a:t>
            </a:r>
            <a:r>
              <a:rPr lang="en-US" altLang="zh-CN" dirty="0">
                <a:solidFill>
                  <a:schemeClr val="tx1"/>
                </a:solidFill>
                <a:latin typeface="微软雅黑" panose="020B0503020204020204" pitchFamily="34" charset="-122"/>
                <a:ea typeface="微软雅黑" panose="020B0503020204020204" pitchFamily="34" charset="-122"/>
              </a:rPr>
              <a:t>0</a:t>
            </a:r>
            <a:r>
              <a:rPr lang="zh-CN" altLang="en-US" dirty="0">
                <a:solidFill>
                  <a:schemeClr val="tx1"/>
                </a:solidFill>
                <a:latin typeface="微软雅黑" panose="020B0503020204020204" pitchFamily="34" charset="-122"/>
                <a:ea typeface="微软雅黑" panose="020B0503020204020204" pitchFamily="34" charset="-122"/>
              </a:rPr>
              <a:t>或</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。当</a:t>
            </a:r>
            <a:r>
              <a:rPr lang="en-US" altLang="zh-CN" dirty="0" err="1">
                <a:solidFill>
                  <a:schemeClr val="tx1"/>
                </a:solidFill>
                <a:latin typeface="微软雅黑" panose="020B0503020204020204" pitchFamily="34" charset="-122"/>
                <a:ea typeface="微软雅黑" panose="020B0503020204020204" pitchFamily="34" charset="-122"/>
              </a:rPr>
              <a:t>neibor</a:t>
            </a:r>
            <a:r>
              <a:rPr lang="en-US" altLang="zh-CN"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i</a:t>
            </a:r>
            <a:r>
              <a:rPr lang="en-US" altLang="zh-CN" dirty="0">
                <a:solidFill>
                  <a:schemeClr val="tx1"/>
                </a:solidFill>
                <a:latin typeface="微软雅黑" panose="020B0503020204020204" pitchFamily="34" charset="-122"/>
                <a:ea typeface="微软雅黑" panose="020B0503020204020204" pitchFamily="34" charset="-122"/>
              </a:rPr>
              <a:t>][j]==1</a:t>
            </a:r>
            <a:r>
              <a:rPr lang="zh-CN" altLang="en-US" dirty="0">
                <a:solidFill>
                  <a:schemeClr val="tx1"/>
                </a:solidFill>
                <a:latin typeface="微软雅黑" panose="020B0503020204020204" pitchFamily="34" charset="-122"/>
                <a:ea typeface="微软雅黑" panose="020B0503020204020204" pitchFamily="34" charset="-122"/>
              </a:rPr>
              <a:t>时表示，如果当前体元在边</a:t>
            </a:r>
            <a:r>
              <a:rPr lang="en-US" altLang="zh-CN" dirty="0" err="1">
                <a:solidFill>
                  <a:schemeClr val="tx1"/>
                </a:solidFill>
                <a:latin typeface="微软雅黑" panose="020B0503020204020204" pitchFamily="34" charset="-122"/>
                <a:ea typeface="微软雅黑" panose="020B0503020204020204" pitchFamily="34" charset="-122"/>
              </a:rPr>
              <a:t>i</a:t>
            </a:r>
            <a:r>
              <a:rPr lang="zh-CN" altLang="en-US" dirty="0">
                <a:solidFill>
                  <a:schemeClr val="tx1"/>
                </a:solidFill>
                <a:latin typeface="微软雅黑" panose="020B0503020204020204" pitchFamily="34" charset="-122"/>
                <a:ea typeface="微软雅黑" panose="020B0503020204020204" pitchFamily="34" charset="-122"/>
              </a:rPr>
              <a:t>上有一个线性插值点，则其在</a:t>
            </a:r>
            <a:r>
              <a:rPr lang="en-US" altLang="zh-CN" dirty="0">
                <a:solidFill>
                  <a:schemeClr val="tx1"/>
                </a:solidFill>
                <a:latin typeface="微软雅黑" panose="020B0503020204020204" pitchFamily="34" charset="-122"/>
                <a:ea typeface="微软雅黑" panose="020B0503020204020204" pitchFamily="34" charset="-122"/>
              </a:rPr>
              <a:t>j</a:t>
            </a:r>
            <a:r>
              <a:rPr lang="zh-CN" altLang="en-US" dirty="0">
                <a:solidFill>
                  <a:schemeClr val="tx1"/>
                </a:solidFill>
                <a:latin typeface="微软雅黑" panose="020B0503020204020204" pitchFamily="34" charset="-122"/>
                <a:ea typeface="微软雅黑" panose="020B0503020204020204" pitchFamily="34" charset="-122"/>
              </a:rPr>
              <a:t>方向上的邻接体元非空。当</a:t>
            </a:r>
            <a:r>
              <a:rPr lang="en-US" altLang="zh-CN" dirty="0">
                <a:solidFill>
                  <a:schemeClr val="tx1"/>
                </a:solidFill>
                <a:latin typeface="微软雅黑" panose="020B0503020204020204" pitchFamily="34" charset="-122"/>
                <a:ea typeface="微软雅黑" panose="020B0503020204020204" pitchFamily="34" charset="-122"/>
              </a:rPr>
              <a:t>j</a:t>
            </a:r>
            <a:r>
              <a:rPr lang="zh-CN" altLang="en-US" dirty="0">
                <a:solidFill>
                  <a:schemeClr val="tx1"/>
                </a:solidFill>
                <a:latin typeface="微软雅黑" panose="020B0503020204020204" pitchFamily="34" charset="-122"/>
                <a:ea typeface="微软雅黑" panose="020B0503020204020204" pitchFamily="34" charset="-122"/>
              </a:rPr>
              <a:t>取</a:t>
            </a:r>
            <a:r>
              <a:rPr lang="en-US" altLang="zh-CN" dirty="0">
                <a:solidFill>
                  <a:schemeClr val="tx1"/>
                </a:solidFill>
                <a:latin typeface="微软雅黑" panose="020B0503020204020204" pitchFamily="34" charset="-122"/>
                <a:ea typeface="微软雅黑" panose="020B0503020204020204" pitchFamily="34" charset="-122"/>
              </a:rPr>
              <a:t>0</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4</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5 </a:t>
            </a:r>
            <a:r>
              <a:rPr lang="zh-CN" altLang="en-US" dirty="0">
                <a:solidFill>
                  <a:schemeClr val="tx1"/>
                </a:solidFill>
                <a:latin typeface="微软雅黑" panose="020B0503020204020204" pitchFamily="34" charset="-122"/>
                <a:ea typeface="微软雅黑" panose="020B0503020204020204" pitchFamily="34" charset="-122"/>
              </a:rPr>
              <a:t>时，分别代表上，下，左，右，前，后方向。</a:t>
            </a:r>
          </a:p>
        </p:txBody>
      </p:sp>
      <p:pic>
        <p:nvPicPr>
          <p:cNvPr id="2" name="图片 1">
            <a:extLst>
              <a:ext uri="{FF2B5EF4-FFF2-40B4-BE49-F238E27FC236}">
                <a16:creationId xmlns:a16="http://schemas.microsoft.com/office/drawing/2014/main" id="{452A9B65-D01C-4585-9D40-AB4E2D1989BE}"/>
              </a:ext>
            </a:extLst>
          </p:cNvPr>
          <p:cNvPicPr>
            <a:picLocks noChangeAspect="1"/>
          </p:cNvPicPr>
          <p:nvPr/>
        </p:nvPicPr>
        <p:blipFill>
          <a:blip r:embed="rId4"/>
          <a:stretch>
            <a:fillRect/>
          </a:stretch>
        </p:blipFill>
        <p:spPr>
          <a:xfrm>
            <a:off x="2927648" y="3916364"/>
            <a:ext cx="4768048" cy="2625722"/>
          </a:xfrm>
          <a:prstGeom prst="rect">
            <a:avLst/>
          </a:prstGeom>
        </p:spPr>
      </p:pic>
    </p:spTree>
    <p:extLst>
      <p:ext uri="{BB962C8B-B14F-4D97-AF65-F5344CB8AC3E}">
        <p14:creationId xmlns:p14="http://schemas.microsoft.com/office/powerpoint/2010/main" val="3002909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734481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改进算法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伪代码及流程图</a:t>
            </a:r>
          </a:p>
        </p:txBody>
      </p:sp>
      <p:pic>
        <p:nvPicPr>
          <p:cNvPr id="2" name="图片 1">
            <a:extLst>
              <a:ext uri="{FF2B5EF4-FFF2-40B4-BE49-F238E27FC236}">
                <a16:creationId xmlns:a16="http://schemas.microsoft.com/office/drawing/2014/main" id="{2A53F294-A065-4922-BAD0-78DC0C698764}"/>
              </a:ext>
            </a:extLst>
          </p:cNvPr>
          <p:cNvPicPr>
            <a:picLocks noChangeAspect="1"/>
          </p:cNvPicPr>
          <p:nvPr/>
        </p:nvPicPr>
        <p:blipFill>
          <a:blip r:embed="rId4"/>
          <a:stretch>
            <a:fillRect/>
          </a:stretch>
        </p:blipFill>
        <p:spPr>
          <a:xfrm>
            <a:off x="1280354" y="1484784"/>
            <a:ext cx="4217791" cy="4747173"/>
          </a:xfrm>
          <a:prstGeom prst="rect">
            <a:avLst/>
          </a:prstGeom>
        </p:spPr>
      </p:pic>
      <p:pic>
        <p:nvPicPr>
          <p:cNvPr id="4" name="Picture 2">
            <a:extLst>
              <a:ext uri="{FF2B5EF4-FFF2-40B4-BE49-F238E27FC236}">
                <a16:creationId xmlns:a16="http://schemas.microsoft.com/office/drawing/2014/main" id="{1EEA4B04-2380-47B8-AD43-CBC7487A0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096" y="1200012"/>
            <a:ext cx="3251160" cy="510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9617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改进算法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测试结果</a:t>
            </a:r>
          </a:p>
        </p:txBody>
      </p:sp>
      <p:pic>
        <p:nvPicPr>
          <p:cNvPr id="2" name="图片 1">
            <a:extLst>
              <a:ext uri="{FF2B5EF4-FFF2-40B4-BE49-F238E27FC236}">
                <a16:creationId xmlns:a16="http://schemas.microsoft.com/office/drawing/2014/main" id="{707C5507-32E6-4222-8882-E7DD5EC9358C}"/>
              </a:ext>
            </a:extLst>
          </p:cNvPr>
          <p:cNvPicPr>
            <a:picLocks noChangeAspect="1"/>
          </p:cNvPicPr>
          <p:nvPr/>
        </p:nvPicPr>
        <p:blipFill>
          <a:blip r:embed="rId4"/>
          <a:stretch>
            <a:fillRect/>
          </a:stretch>
        </p:blipFill>
        <p:spPr>
          <a:xfrm>
            <a:off x="2927648" y="2213792"/>
            <a:ext cx="5688632" cy="3306836"/>
          </a:xfrm>
          <a:prstGeom prst="rect">
            <a:avLst/>
          </a:prstGeom>
        </p:spPr>
      </p:pic>
    </p:spTree>
    <p:extLst>
      <p:ext uri="{BB962C8B-B14F-4D97-AF65-F5344CB8AC3E}">
        <p14:creationId xmlns:p14="http://schemas.microsoft.com/office/powerpoint/2010/main" val="1895001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改进算法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测试结果</a:t>
            </a:r>
          </a:p>
        </p:txBody>
      </p:sp>
      <p:pic>
        <p:nvPicPr>
          <p:cNvPr id="5" name="图片 4">
            <a:extLst>
              <a:ext uri="{FF2B5EF4-FFF2-40B4-BE49-F238E27FC236}">
                <a16:creationId xmlns:a16="http://schemas.microsoft.com/office/drawing/2014/main" id="{17ABCB3F-B783-439A-A36B-897504A67B4F}"/>
              </a:ext>
            </a:extLst>
          </p:cNvPr>
          <p:cNvPicPr>
            <a:picLocks noChangeAspect="1"/>
          </p:cNvPicPr>
          <p:nvPr/>
        </p:nvPicPr>
        <p:blipFill>
          <a:blip r:embed="rId4"/>
          <a:stretch>
            <a:fillRect/>
          </a:stretch>
        </p:blipFill>
        <p:spPr>
          <a:xfrm>
            <a:off x="1271463" y="1916832"/>
            <a:ext cx="10554615" cy="4206605"/>
          </a:xfrm>
          <a:prstGeom prst="rect">
            <a:avLst/>
          </a:prstGeom>
        </p:spPr>
      </p:pic>
    </p:spTree>
    <p:extLst>
      <p:ext uri="{BB962C8B-B14F-4D97-AF65-F5344CB8AC3E}">
        <p14:creationId xmlns:p14="http://schemas.microsoft.com/office/powerpoint/2010/main" val="58861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改进算法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测试结果</a:t>
            </a:r>
          </a:p>
        </p:txBody>
      </p:sp>
      <p:pic>
        <p:nvPicPr>
          <p:cNvPr id="4" name="图片 3">
            <a:extLst>
              <a:ext uri="{FF2B5EF4-FFF2-40B4-BE49-F238E27FC236}">
                <a16:creationId xmlns:a16="http://schemas.microsoft.com/office/drawing/2014/main" id="{D4923023-291C-43CA-8511-B670501A1930}"/>
              </a:ext>
            </a:extLst>
          </p:cNvPr>
          <p:cNvPicPr>
            <a:picLocks noChangeAspect="1"/>
          </p:cNvPicPr>
          <p:nvPr/>
        </p:nvPicPr>
        <p:blipFill>
          <a:blip r:embed="rId4"/>
          <a:stretch>
            <a:fillRect/>
          </a:stretch>
        </p:blipFill>
        <p:spPr>
          <a:xfrm>
            <a:off x="1271463" y="1531133"/>
            <a:ext cx="10737510" cy="4679085"/>
          </a:xfrm>
          <a:prstGeom prst="rect">
            <a:avLst/>
          </a:prstGeom>
        </p:spPr>
      </p:pic>
    </p:spTree>
    <p:extLst>
      <p:ext uri="{BB962C8B-B14F-4D97-AF65-F5344CB8AC3E}">
        <p14:creationId xmlns:p14="http://schemas.microsoft.com/office/powerpoint/2010/main" val="114803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改进算法</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测试结果</a:t>
            </a:r>
          </a:p>
        </p:txBody>
      </p:sp>
      <p:pic>
        <p:nvPicPr>
          <p:cNvPr id="2" name="图片 1">
            <a:extLst>
              <a:ext uri="{FF2B5EF4-FFF2-40B4-BE49-F238E27FC236}">
                <a16:creationId xmlns:a16="http://schemas.microsoft.com/office/drawing/2014/main" id="{294099E6-82FA-44FE-B43E-667E0B093987}"/>
              </a:ext>
            </a:extLst>
          </p:cNvPr>
          <p:cNvPicPr>
            <a:picLocks noChangeAspect="1"/>
          </p:cNvPicPr>
          <p:nvPr/>
        </p:nvPicPr>
        <p:blipFill>
          <a:blip r:embed="rId4"/>
          <a:stretch>
            <a:fillRect/>
          </a:stretch>
        </p:blipFill>
        <p:spPr>
          <a:xfrm>
            <a:off x="1676385" y="1870481"/>
            <a:ext cx="9820215" cy="3117038"/>
          </a:xfrm>
          <a:prstGeom prst="rect">
            <a:avLst/>
          </a:prstGeom>
        </p:spPr>
      </p:pic>
    </p:spTree>
    <p:extLst>
      <p:ext uri="{BB962C8B-B14F-4D97-AF65-F5344CB8AC3E}">
        <p14:creationId xmlns:p14="http://schemas.microsoft.com/office/powerpoint/2010/main" val="1719949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472264" y="589375"/>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7848873"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3600" b="1" dirty="0">
                <a:latin typeface="微软雅黑" panose="020B0503020204020204" pitchFamily="34" charset="-122"/>
                <a:ea typeface="微软雅黑" panose="020B0503020204020204" pitchFamily="34" charset="-122"/>
              </a:rPr>
              <a:t>优化前后曲面重建效果对比及分析</a:t>
            </a:r>
          </a:p>
        </p:txBody>
      </p:sp>
      <p:sp>
        <p:nvSpPr>
          <p:cNvPr id="7" name="副标题 6">
            <a:extLst>
              <a:ext uri="{FF2B5EF4-FFF2-40B4-BE49-F238E27FC236}">
                <a16:creationId xmlns:a16="http://schemas.microsoft.com/office/drawing/2014/main" id="{3E9F04F3-8D04-4B82-AE3B-00B44226FA48}"/>
              </a:ext>
            </a:extLst>
          </p:cNvPr>
          <p:cNvSpPr>
            <a:spLocks noGrp="1"/>
          </p:cNvSpPr>
          <p:nvPr>
            <p:ph type="subTitle" idx="1"/>
          </p:nvPr>
        </p:nvSpPr>
        <p:spPr>
          <a:xfrm>
            <a:off x="1242139" y="1844824"/>
            <a:ext cx="10009112" cy="5237162"/>
          </a:xfrm>
        </p:spPr>
        <p:txBody>
          <a:bodyPr>
            <a:normAutofit/>
          </a:bodyPr>
          <a:lstStyle/>
          <a:p>
            <a:pPr algn="l">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兔子模型：</a:t>
            </a:r>
            <a:r>
              <a:rPr lang="zh-CN" altLang="en-US" dirty="0">
                <a:solidFill>
                  <a:schemeClr val="tx1"/>
                </a:solidFill>
                <a:latin typeface="微软雅黑" panose="020B0503020204020204" pitchFamily="34" charset="-122"/>
                <a:ea typeface="微软雅黑" panose="020B0503020204020204" pitchFamily="34" charset="-122"/>
              </a:rPr>
              <a:t>通过肉眼观察，未发现优化后算法重建的曲面有质量下降。</a:t>
            </a:r>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3074" name="图片 1">
            <a:extLst>
              <a:ext uri="{FF2B5EF4-FFF2-40B4-BE49-F238E27FC236}">
                <a16:creationId xmlns:a16="http://schemas.microsoft.com/office/drawing/2014/main" id="{61CE2EF2-915D-48AF-BCEC-95359ED4A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245" y="2924313"/>
            <a:ext cx="2016224" cy="184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1">
            <a:extLst>
              <a:ext uri="{FF2B5EF4-FFF2-40B4-BE49-F238E27FC236}">
                <a16:creationId xmlns:a16="http://schemas.microsoft.com/office/drawing/2014/main" id="{C218DDCF-0EC5-4CC3-B109-B14525ABB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4539" y="2924944"/>
            <a:ext cx="2037090" cy="184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D6C91EE5-01F0-4E53-8059-3BB2C46CAC82}"/>
              </a:ext>
            </a:extLst>
          </p:cNvPr>
          <p:cNvSpPr txBox="1"/>
          <p:nvPr/>
        </p:nvSpPr>
        <p:spPr>
          <a:xfrm>
            <a:off x="3181213" y="4926653"/>
            <a:ext cx="2304256" cy="307777"/>
          </a:xfrm>
          <a:prstGeom prst="rect">
            <a:avLst/>
          </a:prstGeom>
          <a:noFill/>
        </p:spPr>
        <p:txBody>
          <a:bodyPr wrap="square" rtlCol="0">
            <a:spAutoFit/>
          </a:bodyPr>
          <a:lstStyle/>
          <a:p>
            <a:pPr algn="ctr"/>
            <a:r>
              <a:rPr lang="zh-CN" altLang="en-US" sz="1400" dirty="0"/>
              <a:t>优化前</a:t>
            </a:r>
          </a:p>
        </p:txBody>
      </p:sp>
      <p:sp>
        <p:nvSpPr>
          <p:cNvPr id="11" name="文本框 10">
            <a:extLst>
              <a:ext uri="{FF2B5EF4-FFF2-40B4-BE49-F238E27FC236}">
                <a16:creationId xmlns:a16="http://schemas.microsoft.com/office/drawing/2014/main" id="{55EEF3C2-23EA-4B91-A596-A7D89D5F7F6B}"/>
              </a:ext>
            </a:extLst>
          </p:cNvPr>
          <p:cNvSpPr txBox="1"/>
          <p:nvPr/>
        </p:nvSpPr>
        <p:spPr>
          <a:xfrm>
            <a:off x="7163921" y="4926654"/>
            <a:ext cx="2223333" cy="307777"/>
          </a:xfrm>
          <a:prstGeom prst="rect">
            <a:avLst/>
          </a:prstGeom>
          <a:noFill/>
        </p:spPr>
        <p:txBody>
          <a:bodyPr wrap="square" rtlCol="0">
            <a:spAutoFit/>
          </a:bodyPr>
          <a:lstStyle/>
          <a:p>
            <a:pPr algn="ctr"/>
            <a:r>
              <a:rPr lang="zh-CN" altLang="en-US" sz="1400" dirty="0"/>
              <a:t>优化后</a:t>
            </a:r>
          </a:p>
        </p:txBody>
      </p:sp>
    </p:spTree>
    <p:extLst>
      <p:ext uri="{BB962C8B-B14F-4D97-AF65-F5344CB8AC3E}">
        <p14:creationId xmlns:p14="http://schemas.microsoft.com/office/powerpoint/2010/main" val="3971536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5" name="文本框 4">
            <a:extLst>
              <a:ext uri="{FF2B5EF4-FFF2-40B4-BE49-F238E27FC236}">
                <a16:creationId xmlns:a16="http://schemas.microsoft.com/office/drawing/2014/main" id="{94F4CD98-EE1A-4603-88E4-F9DC6035EB92}"/>
              </a:ext>
            </a:extLst>
          </p:cNvPr>
          <p:cNvSpPr txBox="1"/>
          <p:nvPr/>
        </p:nvSpPr>
        <p:spPr>
          <a:xfrm>
            <a:off x="1922478" y="3013501"/>
            <a:ext cx="9187130" cy="830997"/>
          </a:xfrm>
          <a:prstGeom prst="rect">
            <a:avLst/>
          </a:prstGeom>
          <a:noFill/>
        </p:spPr>
        <p:txBody>
          <a:bodyPr wrap="none" rtlCol="0">
            <a:spAutoFit/>
          </a:bodyPr>
          <a:lstStyle/>
          <a:p>
            <a:r>
              <a:rPr lang="en-US" altLang="zh-CN" sz="4800" spc="600" dirty="0">
                <a:latin typeface="+mn-ea"/>
                <a:cs typeface="+mn-ea"/>
                <a:sym typeface="+mn-lt"/>
              </a:rPr>
              <a:t>PART 1   </a:t>
            </a:r>
            <a:r>
              <a:rPr lang="zh-CN" altLang="en-US" sz="4800" spc="600" dirty="0">
                <a:latin typeface="+mn-ea"/>
                <a:cs typeface="+mn-ea"/>
                <a:sym typeface="+mn-lt"/>
              </a:rPr>
              <a:t>研究背景及研究现状</a:t>
            </a:r>
          </a:p>
        </p:txBody>
      </p:sp>
    </p:spTree>
    <p:extLst>
      <p:ext uri="{BB962C8B-B14F-4D97-AF65-F5344CB8AC3E}">
        <p14:creationId xmlns:p14="http://schemas.microsoft.com/office/powerpoint/2010/main" val="3129591326"/>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472264" y="589375"/>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7848873"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3600" b="1" dirty="0">
                <a:latin typeface="微软雅黑" panose="020B0503020204020204" pitchFamily="34" charset="-122"/>
                <a:ea typeface="微软雅黑" panose="020B0503020204020204" pitchFamily="34" charset="-122"/>
              </a:rPr>
              <a:t>优化前后曲面重建效果对比及分析</a:t>
            </a:r>
          </a:p>
        </p:txBody>
      </p:sp>
      <p:sp>
        <p:nvSpPr>
          <p:cNvPr id="7" name="副标题 6">
            <a:extLst>
              <a:ext uri="{FF2B5EF4-FFF2-40B4-BE49-F238E27FC236}">
                <a16:creationId xmlns:a16="http://schemas.microsoft.com/office/drawing/2014/main" id="{3E9F04F3-8D04-4B82-AE3B-00B44226FA48}"/>
              </a:ext>
            </a:extLst>
          </p:cNvPr>
          <p:cNvSpPr>
            <a:spLocks noGrp="1"/>
          </p:cNvSpPr>
          <p:nvPr>
            <p:ph type="subTitle" idx="1"/>
          </p:nvPr>
        </p:nvSpPr>
        <p:spPr>
          <a:xfrm>
            <a:off x="1271463" y="1638182"/>
            <a:ext cx="10009112" cy="5237162"/>
          </a:xfrm>
        </p:spPr>
        <p:txBody>
          <a:bodyPr>
            <a:normAutofit/>
          </a:bodyPr>
          <a:lstStyle/>
          <a:p>
            <a:pPr algn="l">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桌子模型：</a:t>
            </a:r>
            <a:r>
              <a:rPr lang="zh-CN" altLang="en-US" dirty="0">
                <a:solidFill>
                  <a:schemeClr val="tx1"/>
                </a:solidFill>
                <a:latin typeface="微软雅黑" panose="020B0503020204020204" pitchFamily="34" charset="-122"/>
                <a:ea typeface="微软雅黑" panose="020B0503020204020204" pitchFamily="34" charset="-122"/>
              </a:rPr>
              <a:t>观察发现，优化后算法重建出了图像的主体部分，但损失了图像的部分特征。这是由于区域增长算法所利用的是图像的连通性，而损失掉的部分与图像主体部分不相连通，因而在进行区域增长时无法扩展到整个图像表面，从而导致部分特征的损失。</a:t>
            </a:r>
          </a:p>
        </p:txBody>
      </p:sp>
      <p:pic>
        <p:nvPicPr>
          <p:cNvPr id="4098" name="图片 1">
            <a:extLst>
              <a:ext uri="{FF2B5EF4-FFF2-40B4-BE49-F238E27FC236}">
                <a16:creationId xmlns:a16="http://schemas.microsoft.com/office/drawing/2014/main" id="{E63EB266-C3D1-467C-90E5-8ECB6CB8E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479" b="2994"/>
          <a:stretch>
            <a:fillRect/>
          </a:stretch>
        </p:blipFill>
        <p:spPr bwMode="auto">
          <a:xfrm>
            <a:off x="2423592" y="4055043"/>
            <a:ext cx="25066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a:extLst>
              <a:ext uri="{FF2B5EF4-FFF2-40B4-BE49-F238E27FC236}">
                <a16:creationId xmlns:a16="http://schemas.microsoft.com/office/drawing/2014/main" id="{98D68085-AAC1-4FB0-8B88-20C4A2410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690" y="4056220"/>
            <a:ext cx="2403834" cy="172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F8EABD7A-4260-44F5-BD88-FF6B7E4C8EA8}"/>
              </a:ext>
            </a:extLst>
          </p:cNvPr>
          <p:cNvSpPr txBox="1"/>
          <p:nvPr/>
        </p:nvSpPr>
        <p:spPr>
          <a:xfrm>
            <a:off x="2524795" y="5880829"/>
            <a:ext cx="2304256" cy="307777"/>
          </a:xfrm>
          <a:prstGeom prst="rect">
            <a:avLst/>
          </a:prstGeom>
          <a:noFill/>
        </p:spPr>
        <p:txBody>
          <a:bodyPr wrap="square" rtlCol="0">
            <a:spAutoFit/>
          </a:bodyPr>
          <a:lstStyle/>
          <a:p>
            <a:pPr algn="ctr"/>
            <a:r>
              <a:rPr lang="zh-CN" altLang="en-US" sz="1400" dirty="0"/>
              <a:t>优化前</a:t>
            </a:r>
          </a:p>
        </p:txBody>
      </p:sp>
      <p:sp>
        <p:nvSpPr>
          <p:cNvPr id="10" name="文本框 9">
            <a:extLst>
              <a:ext uri="{FF2B5EF4-FFF2-40B4-BE49-F238E27FC236}">
                <a16:creationId xmlns:a16="http://schemas.microsoft.com/office/drawing/2014/main" id="{F6DA7A68-F322-461D-9756-58A15F19BEC4}"/>
              </a:ext>
            </a:extLst>
          </p:cNvPr>
          <p:cNvSpPr txBox="1"/>
          <p:nvPr/>
        </p:nvSpPr>
        <p:spPr>
          <a:xfrm>
            <a:off x="7320136" y="5880829"/>
            <a:ext cx="2304256" cy="307777"/>
          </a:xfrm>
          <a:prstGeom prst="rect">
            <a:avLst/>
          </a:prstGeom>
          <a:noFill/>
        </p:spPr>
        <p:txBody>
          <a:bodyPr wrap="square" rtlCol="0">
            <a:spAutoFit/>
          </a:bodyPr>
          <a:lstStyle/>
          <a:p>
            <a:pPr algn="ctr"/>
            <a:r>
              <a:rPr lang="zh-CN" altLang="en-US" sz="1400" dirty="0"/>
              <a:t>优化后</a:t>
            </a:r>
          </a:p>
        </p:txBody>
      </p:sp>
    </p:spTree>
    <p:extLst>
      <p:ext uri="{BB962C8B-B14F-4D97-AF65-F5344CB8AC3E}">
        <p14:creationId xmlns:p14="http://schemas.microsoft.com/office/powerpoint/2010/main" val="1524723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472264" y="589375"/>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7848873"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3600" b="1" dirty="0">
                <a:latin typeface="微软雅黑" panose="020B0503020204020204" pitchFamily="34" charset="-122"/>
                <a:ea typeface="微软雅黑" panose="020B0503020204020204" pitchFamily="34" charset="-122"/>
              </a:rPr>
              <a:t>优化前后曲面重建效果对比及分析</a:t>
            </a:r>
          </a:p>
        </p:txBody>
      </p:sp>
      <p:sp>
        <p:nvSpPr>
          <p:cNvPr id="7" name="副标题 6">
            <a:extLst>
              <a:ext uri="{FF2B5EF4-FFF2-40B4-BE49-F238E27FC236}">
                <a16:creationId xmlns:a16="http://schemas.microsoft.com/office/drawing/2014/main" id="{3E9F04F3-8D04-4B82-AE3B-00B44226FA48}"/>
              </a:ext>
            </a:extLst>
          </p:cNvPr>
          <p:cNvSpPr>
            <a:spLocks noGrp="1"/>
          </p:cNvSpPr>
          <p:nvPr>
            <p:ph type="subTitle" idx="1"/>
          </p:nvPr>
        </p:nvSpPr>
        <p:spPr>
          <a:xfrm>
            <a:off x="1242139" y="1844824"/>
            <a:ext cx="10009112" cy="5237162"/>
          </a:xfrm>
        </p:spPr>
        <p:txBody>
          <a:bodyPr>
            <a:normAutofit/>
          </a:bodyPr>
          <a:lstStyle/>
          <a:p>
            <a:pPr algn="l">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场景扫描：</a:t>
            </a:r>
            <a:r>
              <a:rPr lang="zh-CN" altLang="en-US" dirty="0">
                <a:solidFill>
                  <a:schemeClr val="tx1"/>
                </a:solidFill>
                <a:latin typeface="微软雅黑" panose="020B0503020204020204" pitchFamily="34" charset="-122"/>
                <a:ea typeface="微软雅黑" panose="020B0503020204020204" pitchFamily="34" charset="-122"/>
              </a:rPr>
              <a:t>对比优化前后的效果，并未发现有明显区别。</a:t>
            </a:r>
          </a:p>
        </p:txBody>
      </p:sp>
      <p:pic>
        <p:nvPicPr>
          <p:cNvPr id="5122" name="图片 1">
            <a:extLst>
              <a:ext uri="{FF2B5EF4-FFF2-40B4-BE49-F238E27FC236}">
                <a16:creationId xmlns:a16="http://schemas.microsoft.com/office/drawing/2014/main" id="{3174E3AF-27C0-4A87-B120-87FC49E36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584" y="2996952"/>
            <a:ext cx="2332037"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a:extLst>
              <a:ext uri="{FF2B5EF4-FFF2-40B4-BE49-F238E27FC236}">
                <a16:creationId xmlns:a16="http://schemas.microsoft.com/office/drawing/2014/main" id="{4ED5F5B3-4500-4A0D-94E8-F5EC82525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4838" y="2996952"/>
            <a:ext cx="266558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F36D92AC-14E1-4819-86B2-E80307236F47}"/>
              </a:ext>
            </a:extLst>
          </p:cNvPr>
          <p:cNvSpPr txBox="1"/>
          <p:nvPr/>
        </p:nvSpPr>
        <p:spPr>
          <a:xfrm>
            <a:off x="2337707" y="5042538"/>
            <a:ext cx="2304256" cy="307777"/>
          </a:xfrm>
          <a:prstGeom prst="rect">
            <a:avLst/>
          </a:prstGeom>
          <a:noFill/>
        </p:spPr>
        <p:txBody>
          <a:bodyPr wrap="square" rtlCol="0">
            <a:spAutoFit/>
          </a:bodyPr>
          <a:lstStyle/>
          <a:p>
            <a:pPr algn="ctr"/>
            <a:r>
              <a:rPr lang="zh-CN" altLang="en-US" sz="1400" dirty="0"/>
              <a:t>优化前</a:t>
            </a:r>
          </a:p>
        </p:txBody>
      </p:sp>
      <p:sp>
        <p:nvSpPr>
          <p:cNvPr id="10" name="文本框 9">
            <a:extLst>
              <a:ext uri="{FF2B5EF4-FFF2-40B4-BE49-F238E27FC236}">
                <a16:creationId xmlns:a16="http://schemas.microsoft.com/office/drawing/2014/main" id="{9F0EE78E-19E1-4F3D-884B-D7BCC490887C}"/>
              </a:ext>
            </a:extLst>
          </p:cNvPr>
          <p:cNvSpPr txBox="1"/>
          <p:nvPr/>
        </p:nvSpPr>
        <p:spPr>
          <a:xfrm>
            <a:off x="7244498" y="5062484"/>
            <a:ext cx="2304256" cy="307777"/>
          </a:xfrm>
          <a:prstGeom prst="rect">
            <a:avLst/>
          </a:prstGeom>
          <a:noFill/>
        </p:spPr>
        <p:txBody>
          <a:bodyPr wrap="square" rtlCol="0">
            <a:spAutoFit/>
          </a:bodyPr>
          <a:lstStyle/>
          <a:p>
            <a:pPr algn="ctr"/>
            <a:r>
              <a:rPr lang="zh-CN" altLang="en-US" sz="1400" dirty="0"/>
              <a:t>优化后</a:t>
            </a:r>
          </a:p>
        </p:txBody>
      </p:sp>
    </p:spTree>
    <p:extLst>
      <p:ext uri="{BB962C8B-B14F-4D97-AF65-F5344CB8AC3E}">
        <p14:creationId xmlns:p14="http://schemas.microsoft.com/office/powerpoint/2010/main" val="2285880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优化前后性能对比</a:t>
            </a:r>
          </a:p>
        </p:txBody>
      </p:sp>
      <p:pic>
        <p:nvPicPr>
          <p:cNvPr id="4" name="图片 3">
            <a:extLst>
              <a:ext uri="{FF2B5EF4-FFF2-40B4-BE49-F238E27FC236}">
                <a16:creationId xmlns:a16="http://schemas.microsoft.com/office/drawing/2014/main" id="{FFD90528-8F03-4193-9F03-ED19EF1C0626}"/>
              </a:ext>
            </a:extLst>
          </p:cNvPr>
          <p:cNvPicPr>
            <a:picLocks noChangeAspect="1"/>
          </p:cNvPicPr>
          <p:nvPr/>
        </p:nvPicPr>
        <p:blipFill>
          <a:blip r:embed="rId4"/>
          <a:stretch>
            <a:fillRect/>
          </a:stretch>
        </p:blipFill>
        <p:spPr>
          <a:xfrm>
            <a:off x="1703512" y="2176432"/>
            <a:ext cx="9343482" cy="2505136"/>
          </a:xfrm>
          <a:prstGeom prst="rect">
            <a:avLst/>
          </a:prstGeom>
        </p:spPr>
      </p:pic>
    </p:spTree>
    <p:extLst>
      <p:ext uri="{BB962C8B-B14F-4D97-AF65-F5344CB8AC3E}">
        <p14:creationId xmlns:p14="http://schemas.microsoft.com/office/powerpoint/2010/main" val="2288769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6973977"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程序评估</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71463" y="1988840"/>
            <a:ext cx="10470486" cy="5237162"/>
          </a:xfrm>
        </p:spPr>
        <p:txBody>
          <a:bodyPr>
            <a:normAutofit/>
          </a:bodyPr>
          <a:lstStyle/>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rPr>
              <a:t>由测试结果可得以下结论：</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rPr>
              <a:t>当生成体元数目较少时，引入</a:t>
            </a:r>
            <a:r>
              <a:rPr lang="en-US" altLang="zh-CN" dirty="0" err="1">
                <a:solidFill>
                  <a:schemeClr val="tx1"/>
                </a:solidFill>
                <a:latin typeface="微软雅黑" panose="020B0503020204020204" pitchFamily="34" charset="-122"/>
                <a:ea typeface="微软雅黑" panose="020B0503020204020204" pitchFamily="34" charset="-122"/>
              </a:rPr>
              <a:t>neibor</a:t>
            </a:r>
            <a:r>
              <a:rPr lang="zh-CN" altLang="en-US" dirty="0">
                <a:solidFill>
                  <a:schemeClr val="tx1"/>
                </a:solidFill>
                <a:latin typeface="微软雅黑" panose="020B0503020204020204" pitchFamily="34" charset="-122"/>
                <a:ea typeface="微软雅黑" panose="020B0503020204020204" pitchFamily="34" charset="-122"/>
              </a:rPr>
              <a:t>表差生的额外开销造成了负优化效果，会导致时间性能有所降低。</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rPr>
              <a:t>当图像不连通时，优化算法会造成图像特征丢失。虽然如此，但当生成体元数目较多时，优化算法依然可以显著降低曲面重建的时间开销，大大提高了重建的时间性能。</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9965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a:ea typeface="字魂59号-创粗黑"/>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字魂59号-创粗黑"/>
                <a:ea typeface="字魂59号-创粗黑"/>
                <a:cs typeface="+mn-ea"/>
                <a:sym typeface="+mn-lt"/>
              </a:endParaRPr>
            </a:p>
          </p:txBody>
        </p:sp>
      </p:grpSp>
      <p:sp>
        <p:nvSpPr>
          <p:cNvPr id="5" name="文本框 4">
            <a:extLst>
              <a:ext uri="{FF2B5EF4-FFF2-40B4-BE49-F238E27FC236}">
                <a16:creationId xmlns:a16="http://schemas.microsoft.com/office/drawing/2014/main" id="{94F4CD98-EE1A-4603-88E4-F9DC6035EB92}"/>
              </a:ext>
            </a:extLst>
          </p:cNvPr>
          <p:cNvSpPr txBox="1"/>
          <p:nvPr/>
        </p:nvSpPr>
        <p:spPr>
          <a:xfrm>
            <a:off x="1922478" y="3013501"/>
            <a:ext cx="92140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600" normalizeH="0" baseline="0" noProof="0" dirty="0">
                <a:ln>
                  <a:noFill/>
                </a:ln>
                <a:solidFill>
                  <a:prstClr val="black"/>
                </a:solidFill>
                <a:effectLst/>
                <a:uLnTx/>
                <a:uFillTx/>
                <a:latin typeface="字魂59号-创粗黑"/>
                <a:ea typeface="字魂59号-创粗黑"/>
                <a:cs typeface="+mn-ea"/>
                <a:sym typeface="+mn-lt"/>
              </a:rPr>
              <a:t>PART 4   	</a:t>
            </a:r>
            <a:r>
              <a:rPr kumimoji="0" lang="zh-CN" altLang="en-US" sz="4800" b="0" i="0" u="none" strike="noStrike" kern="1200" cap="none" spc="600" normalizeH="0" baseline="0" noProof="0" dirty="0">
                <a:ln>
                  <a:noFill/>
                </a:ln>
                <a:solidFill>
                  <a:prstClr val="black"/>
                </a:solidFill>
                <a:effectLst/>
                <a:uLnTx/>
                <a:uFillTx/>
                <a:latin typeface="字魂59号-创粗黑"/>
                <a:ea typeface="字魂59号-创粗黑"/>
                <a:cs typeface="+mn-ea"/>
                <a:sym typeface="+mn-lt"/>
              </a:rPr>
              <a:t>三维图像渲染</a:t>
            </a:r>
          </a:p>
        </p:txBody>
      </p:sp>
    </p:spTree>
    <p:extLst>
      <p:ext uri="{BB962C8B-B14F-4D97-AF65-F5344CB8AC3E}">
        <p14:creationId xmlns:p14="http://schemas.microsoft.com/office/powerpoint/2010/main" val="1655775689"/>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2">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mj-cs"/>
              </a:rPr>
              <a:t>三维图像渲染</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71464" y="2204864"/>
            <a:ext cx="10009112" cy="5237162"/>
          </a:xfrm>
        </p:spPr>
        <p:txBody>
          <a:bodyPr>
            <a:normAutofit/>
          </a:bodyPr>
          <a:lstStyle/>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在完成等值面的抽取工作后，就已实现了曲面的重建。为了将算法重建出的曲面显式的表现在屏幕上，即进行三维图像渲染，则需要用到相应的绘制工具库。在本文中，选择使用</a:t>
            </a:r>
            <a:r>
              <a:rPr lang="en-US" altLang="zh-CN" dirty="0">
                <a:solidFill>
                  <a:schemeClr val="tx1"/>
                </a:solidFill>
                <a:latin typeface="微软雅黑" panose="020B0503020204020204" pitchFamily="34" charset="-122"/>
                <a:ea typeface="微软雅黑" panose="020B0503020204020204" pitchFamily="34" charset="-122"/>
              </a:rPr>
              <a:t>OpenGL</a:t>
            </a:r>
            <a:r>
              <a:rPr lang="zh-CN" altLang="en-US" dirty="0">
                <a:solidFill>
                  <a:schemeClr val="tx1"/>
                </a:solidFill>
                <a:latin typeface="微软雅黑" panose="020B0503020204020204" pitchFamily="34" charset="-122"/>
                <a:ea typeface="微软雅黑" panose="020B0503020204020204" pitchFamily="34" charset="-122"/>
              </a:rPr>
              <a:t>库对重建的曲面进行绘制。</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1329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2">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mj-cs"/>
              </a:rPr>
              <a:t>OpenGL—</a:t>
            </a:r>
            <a:r>
              <a:rPr kumimoji="0" lang="zh-CN" altLang="en-US" sz="4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mj-cs"/>
              </a:rPr>
              <a:t>触发器设置</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71464" y="1772816"/>
            <a:ext cx="10009112" cy="5237162"/>
          </a:xfrm>
        </p:spPr>
        <p:txBody>
          <a:bodyPr>
            <a:normAutofit/>
          </a:bodyPr>
          <a:lstStyle/>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rPr>
              <a:t>	OpenGL</a:t>
            </a:r>
            <a:r>
              <a:rPr lang="zh-CN" altLang="en-US" sz="2000" dirty="0">
                <a:solidFill>
                  <a:schemeClr val="tx1"/>
                </a:solidFill>
                <a:latin typeface="微软雅黑" panose="020B0503020204020204" pitchFamily="34" charset="-122"/>
                <a:ea typeface="微软雅黑" panose="020B0503020204020204" pitchFamily="34" charset="-122"/>
              </a:rPr>
              <a:t>中通过鼠标和键盘跟程序交互需要注册鼠标和键盘响应事件，在一定条件下，该事件被触发，事件处理程序被执行，达到交互的目的。在本文中，实现了如下三个触发器函数：</a:t>
            </a:r>
          </a:p>
        </p:txBody>
      </p:sp>
      <p:pic>
        <p:nvPicPr>
          <p:cNvPr id="2" name="图片 1">
            <a:extLst>
              <a:ext uri="{FF2B5EF4-FFF2-40B4-BE49-F238E27FC236}">
                <a16:creationId xmlns:a16="http://schemas.microsoft.com/office/drawing/2014/main" id="{5C022CDC-C8AF-402C-AC20-DB9542407BCA}"/>
              </a:ext>
            </a:extLst>
          </p:cNvPr>
          <p:cNvPicPr>
            <a:picLocks noChangeAspect="1"/>
          </p:cNvPicPr>
          <p:nvPr/>
        </p:nvPicPr>
        <p:blipFill>
          <a:blip r:embed="rId3"/>
          <a:stretch>
            <a:fillRect/>
          </a:stretch>
        </p:blipFill>
        <p:spPr>
          <a:xfrm>
            <a:off x="2639616" y="3429000"/>
            <a:ext cx="7260299" cy="2249589"/>
          </a:xfrm>
          <a:prstGeom prst="rect">
            <a:avLst/>
          </a:prstGeom>
        </p:spPr>
      </p:pic>
    </p:spTree>
    <p:extLst>
      <p:ext uri="{BB962C8B-B14F-4D97-AF65-F5344CB8AC3E}">
        <p14:creationId xmlns:p14="http://schemas.microsoft.com/office/powerpoint/2010/main" val="941603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2">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8248093"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lvl="0" algn="l"/>
            <a:r>
              <a:rPr kumimoji="0" lang="en-US" altLang="zh-CN" sz="32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mj-cs"/>
              </a:rPr>
              <a:t>OpenGL—</a:t>
            </a:r>
            <a:r>
              <a:rPr lang="zh-CN" altLang="en-US" sz="3200" b="1" dirty="0">
                <a:solidFill>
                  <a:srgbClr val="5B9BD5"/>
                </a:solidFill>
                <a:latin typeface="微软雅黑" panose="020B0503020204020204" pitchFamily="34" charset="-122"/>
                <a:ea typeface="微软雅黑" panose="020B0503020204020204" pitchFamily="34" charset="-122"/>
              </a:rPr>
              <a:t>设置 </a:t>
            </a:r>
            <a:r>
              <a:rPr lang="en-US" altLang="zh-CN" sz="3200" b="1" dirty="0" err="1">
                <a:solidFill>
                  <a:srgbClr val="5B9BD5"/>
                </a:solidFill>
                <a:latin typeface="微软雅黑" panose="020B0503020204020204" pitchFamily="34" charset="-122"/>
                <a:ea typeface="微软雅黑" panose="020B0503020204020204" pitchFamily="34" charset="-122"/>
              </a:rPr>
              <a:t>glutDisplayFunc</a:t>
            </a:r>
            <a:endParaRPr kumimoji="0" lang="zh-CN" altLang="en-US" sz="32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mj-cs"/>
            </a:endParaRP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71464" y="1772816"/>
            <a:ext cx="9865096" cy="5237162"/>
          </a:xfrm>
        </p:spPr>
        <p:txBody>
          <a:bodyPr>
            <a:normAutofit/>
          </a:bodyPr>
          <a:lstStyle/>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err="1">
                <a:solidFill>
                  <a:schemeClr val="tx1"/>
                </a:solidFill>
                <a:latin typeface="微软雅黑" panose="020B0503020204020204" pitchFamily="34" charset="-122"/>
                <a:ea typeface="微软雅黑" panose="020B0503020204020204" pitchFamily="34" charset="-122"/>
              </a:rPr>
              <a:t>glutDisplayFunc</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函数用于注册当前窗口的显示回调函数，其形式为 ：</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solidFill>
                <a:latin typeface="微软雅黑" panose="020B0503020204020204" pitchFamily="34" charset="-122"/>
                <a:ea typeface="微软雅黑" panose="020B0503020204020204" pitchFamily="34" charset="-122"/>
              </a:rPr>
              <a:t>void </a:t>
            </a:r>
            <a:r>
              <a:rPr lang="en-US" altLang="zh-CN" sz="2000" dirty="0" err="1">
                <a:solidFill>
                  <a:schemeClr val="tx1"/>
                </a:solidFill>
                <a:latin typeface="微软雅黑" panose="020B0503020204020204" pitchFamily="34" charset="-122"/>
                <a:ea typeface="微软雅黑" panose="020B0503020204020204" pitchFamily="34" charset="-122"/>
              </a:rPr>
              <a:t>glutDisplayFunc</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&amp;display</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在本文中，实现了</a:t>
            </a:r>
            <a:r>
              <a:rPr lang="en-US" altLang="zh-CN" sz="2000" dirty="0">
                <a:solidFill>
                  <a:schemeClr val="tx1"/>
                </a:solidFill>
                <a:latin typeface="微软雅黑" panose="020B0503020204020204" pitchFamily="34" charset="-122"/>
                <a:ea typeface="微软雅黑" panose="020B0503020204020204" pitchFamily="34" charset="-122"/>
              </a:rPr>
              <a:t>render</a:t>
            </a:r>
            <a:r>
              <a:rPr lang="zh-CN" altLang="en-US" sz="2000" dirty="0">
                <a:solidFill>
                  <a:schemeClr val="tx1"/>
                </a:solidFill>
                <a:latin typeface="微软雅黑" panose="020B0503020204020204" pitchFamily="34" charset="-122"/>
                <a:ea typeface="微软雅黑" panose="020B0503020204020204" pitchFamily="34" charset="-122"/>
              </a:rPr>
              <a:t>函数，该函数为 </a:t>
            </a:r>
            <a:r>
              <a:rPr lang="en-US" altLang="zh-CN" sz="2000" dirty="0" err="1">
                <a:solidFill>
                  <a:schemeClr val="tx1"/>
                </a:solidFill>
                <a:latin typeface="微软雅黑" panose="020B0503020204020204" pitchFamily="34" charset="-122"/>
                <a:ea typeface="微软雅黑" panose="020B0503020204020204" pitchFamily="34" charset="-122"/>
              </a:rPr>
              <a:t>glutDisplayFunc</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的参数。</a:t>
            </a:r>
            <a:r>
              <a:rPr lang="en-US" altLang="zh-CN" sz="2000" dirty="0">
                <a:solidFill>
                  <a:schemeClr val="tx1"/>
                </a:solidFill>
                <a:latin typeface="微软雅黑" panose="020B0503020204020204" pitchFamily="34" charset="-122"/>
                <a:ea typeface="微软雅黑" panose="020B0503020204020204" pitchFamily="34" charset="-122"/>
              </a:rPr>
              <a:t>render </a:t>
            </a:r>
            <a:r>
              <a:rPr lang="zh-CN" altLang="en-US" sz="2000" dirty="0">
                <a:solidFill>
                  <a:schemeClr val="tx1"/>
                </a:solidFill>
                <a:latin typeface="微软雅黑" panose="020B0503020204020204" pitchFamily="34" charset="-122"/>
                <a:ea typeface="微软雅黑" panose="020B0503020204020204" pitchFamily="34" charset="-122"/>
              </a:rPr>
              <a:t>函数的功能为：在 </a:t>
            </a:r>
            <a:r>
              <a:rPr lang="en-US" altLang="zh-CN" sz="2000" dirty="0">
                <a:solidFill>
                  <a:schemeClr val="tx1"/>
                </a:solidFill>
                <a:latin typeface="微软雅黑" panose="020B0503020204020204" pitchFamily="34" charset="-122"/>
                <a:ea typeface="微软雅黑" panose="020B0503020204020204" pitchFamily="34" charset="-122"/>
              </a:rPr>
              <a:t>MC </a:t>
            </a:r>
            <a:r>
              <a:rPr lang="zh-CN" altLang="en-US" sz="2000" dirty="0">
                <a:solidFill>
                  <a:schemeClr val="tx1"/>
                </a:solidFill>
                <a:latin typeface="微软雅黑" panose="020B0503020204020204" pitchFamily="34" charset="-122"/>
                <a:ea typeface="微软雅黑" panose="020B0503020204020204" pitchFamily="34" charset="-122"/>
              </a:rPr>
              <a:t>算法执行过程中，每产生一个三角面片，便调用 </a:t>
            </a:r>
            <a:r>
              <a:rPr lang="en-US" altLang="zh-CN" sz="2000" dirty="0">
                <a:solidFill>
                  <a:schemeClr val="tx1"/>
                </a:solidFill>
                <a:latin typeface="微软雅黑" panose="020B0503020204020204" pitchFamily="34" charset="-122"/>
                <a:ea typeface="微软雅黑" panose="020B0503020204020204" pitchFamily="34" charset="-122"/>
              </a:rPr>
              <a:t>glNormal3f</a:t>
            </a:r>
            <a:r>
              <a:rPr lang="zh-CN" altLang="en-US" sz="2000" dirty="0">
                <a:solidFill>
                  <a:schemeClr val="tx1"/>
                </a:solidFill>
                <a:latin typeface="微软雅黑" panose="020B0503020204020204" pitchFamily="34" charset="-122"/>
                <a:ea typeface="微软雅黑" panose="020B0503020204020204" pitchFamily="34" charset="-122"/>
              </a:rPr>
              <a:t>和 </a:t>
            </a:r>
            <a:r>
              <a:rPr lang="en-US" altLang="zh-CN" sz="2000" dirty="0">
                <a:solidFill>
                  <a:schemeClr val="tx1"/>
                </a:solidFill>
                <a:latin typeface="微软雅黑" panose="020B0503020204020204" pitchFamily="34" charset="-122"/>
                <a:ea typeface="微软雅黑" panose="020B0503020204020204" pitchFamily="34" charset="-122"/>
              </a:rPr>
              <a:t>glVertex3f </a:t>
            </a:r>
            <a:r>
              <a:rPr lang="zh-CN" altLang="en-US" sz="2000" dirty="0">
                <a:solidFill>
                  <a:schemeClr val="tx1"/>
                </a:solidFill>
                <a:latin typeface="微软雅黑" panose="020B0503020204020204" pitchFamily="34" charset="-122"/>
                <a:ea typeface="微软雅黑" panose="020B0503020204020204" pitchFamily="34" charset="-122"/>
              </a:rPr>
              <a:t>函数将其绘制出来。其中，</a:t>
            </a:r>
            <a:r>
              <a:rPr lang="en-US" altLang="zh-CN" sz="2000" dirty="0">
                <a:solidFill>
                  <a:schemeClr val="tx1"/>
                </a:solidFill>
                <a:latin typeface="微软雅黑" panose="020B0503020204020204" pitchFamily="34" charset="-122"/>
                <a:ea typeface="微软雅黑" panose="020B0503020204020204" pitchFamily="34" charset="-122"/>
              </a:rPr>
              <a:t>glNormal3f </a:t>
            </a:r>
            <a:r>
              <a:rPr lang="zh-CN" altLang="en-US" sz="2000" dirty="0">
                <a:solidFill>
                  <a:schemeClr val="tx1"/>
                </a:solidFill>
                <a:latin typeface="微软雅黑" panose="020B0503020204020204" pitchFamily="34" charset="-122"/>
                <a:ea typeface="微软雅黑" panose="020B0503020204020204" pitchFamily="34" charset="-122"/>
              </a:rPr>
              <a:t>的参数为计算得到的各顶点的法向量，用以调整光源照射在该面上的角度。</a:t>
            </a:r>
            <a:r>
              <a:rPr lang="en-US" altLang="zh-CN" sz="2000" dirty="0">
                <a:solidFill>
                  <a:schemeClr val="tx1"/>
                </a:solidFill>
                <a:latin typeface="微软雅黑" panose="020B0503020204020204" pitchFamily="34" charset="-122"/>
                <a:ea typeface="微软雅黑" panose="020B0503020204020204" pitchFamily="34" charset="-122"/>
              </a:rPr>
              <a:t>glVertex3f </a:t>
            </a:r>
            <a:r>
              <a:rPr lang="zh-CN" altLang="en-US" sz="2000" dirty="0">
                <a:solidFill>
                  <a:schemeClr val="tx1"/>
                </a:solidFill>
                <a:latin typeface="微软雅黑" panose="020B0503020204020204" pitchFamily="34" charset="-122"/>
                <a:ea typeface="微软雅黑" panose="020B0503020204020204" pitchFamily="34" charset="-122"/>
              </a:rPr>
              <a:t>的参数为顶点坐标，用以指定绘制位置。</a:t>
            </a:r>
          </a:p>
        </p:txBody>
      </p:sp>
    </p:spTree>
    <p:extLst>
      <p:ext uri="{BB962C8B-B14F-4D97-AF65-F5344CB8AC3E}">
        <p14:creationId xmlns:p14="http://schemas.microsoft.com/office/powerpoint/2010/main" val="2248215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a:ea typeface="字魂59号-创粗黑"/>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字魂59号-创粗黑"/>
                <a:ea typeface="字魂59号-创粗黑"/>
                <a:cs typeface="+mn-ea"/>
                <a:sym typeface="+mn-lt"/>
              </a:endParaRPr>
            </a:p>
          </p:txBody>
        </p:sp>
      </p:grpSp>
      <p:sp>
        <p:nvSpPr>
          <p:cNvPr id="5" name="文本框 4">
            <a:extLst>
              <a:ext uri="{FF2B5EF4-FFF2-40B4-BE49-F238E27FC236}">
                <a16:creationId xmlns:a16="http://schemas.microsoft.com/office/drawing/2014/main" id="{94F4CD98-EE1A-4603-88E4-F9DC6035EB92}"/>
              </a:ext>
            </a:extLst>
          </p:cNvPr>
          <p:cNvSpPr txBox="1"/>
          <p:nvPr/>
        </p:nvSpPr>
        <p:spPr>
          <a:xfrm>
            <a:off x="1922478" y="3013501"/>
            <a:ext cx="92140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600" normalizeH="0" baseline="0" noProof="0" dirty="0">
                <a:ln>
                  <a:noFill/>
                </a:ln>
                <a:solidFill>
                  <a:prstClr val="black"/>
                </a:solidFill>
                <a:effectLst/>
                <a:uLnTx/>
                <a:uFillTx/>
                <a:latin typeface="字魂59号-创粗黑"/>
                <a:ea typeface="字魂59号-创粗黑"/>
                <a:cs typeface="+mn-ea"/>
                <a:sym typeface="+mn-lt"/>
              </a:rPr>
              <a:t>PART </a:t>
            </a:r>
            <a:r>
              <a:rPr lang="en-US" altLang="zh-CN" sz="4800" spc="600" dirty="0">
                <a:solidFill>
                  <a:prstClr val="black"/>
                </a:solidFill>
                <a:latin typeface="字魂59号-创粗黑"/>
                <a:ea typeface="字魂59号-创粗黑"/>
                <a:cs typeface="+mn-ea"/>
                <a:sym typeface="+mn-lt"/>
              </a:rPr>
              <a:t>5</a:t>
            </a:r>
            <a:r>
              <a:rPr kumimoji="0" lang="en-US" altLang="zh-CN" sz="4800" b="0" i="0" u="none" strike="noStrike" kern="1200" cap="none" spc="600" normalizeH="0" baseline="0" noProof="0" dirty="0">
                <a:ln>
                  <a:noFill/>
                </a:ln>
                <a:solidFill>
                  <a:prstClr val="black"/>
                </a:solidFill>
                <a:effectLst/>
                <a:uLnTx/>
                <a:uFillTx/>
                <a:latin typeface="字魂59号-创粗黑"/>
                <a:ea typeface="字魂59号-创粗黑"/>
                <a:cs typeface="+mn-ea"/>
                <a:sym typeface="+mn-lt"/>
              </a:rPr>
              <a:t>   	</a:t>
            </a:r>
            <a:r>
              <a:rPr kumimoji="0" lang="zh-CN" altLang="en-US" sz="4800" b="0" i="0" u="none" strike="noStrike" kern="1200" cap="none" spc="600" normalizeH="0" baseline="0" noProof="0" dirty="0">
                <a:ln>
                  <a:noFill/>
                </a:ln>
                <a:solidFill>
                  <a:prstClr val="black"/>
                </a:solidFill>
                <a:effectLst/>
                <a:uLnTx/>
                <a:uFillTx/>
                <a:latin typeface="字魂59号-创粗黑"/>
                <a:ea typeface="字魂59号-创粗黑"/>
                <a:cs typeface="+mn-ea"/>
                <a:sym typeface="+mn-lt"/>
              </a:rPr>
              <a:t>总结和展望</a:t>
            </a:r>
          </a:p>
        </p:txBody>
      </p:sp>
    </p:spTree>
    <p:extLst>
      <p:ext uri="{BB962C8B-B14F-4D97-AF65-F5344CB8AC3E}">
        <p14:creationId xmlns:p14="http://schemas.microsoft.com/office/powerpoint/2010/main" val="833593707"/>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472264" y="589375"/>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7848873"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mj-cs"/>
              </a:rPr>
              <a:t>总结</a:t>
            </a:r>
          </a:p>
        </p:txBody>
      </p:sp>
      <p:sp>
        <p:nvSpPr>
          <p:cNvPr id="7" name="副标题 6">
            <a:extLst>
              <a:ext uri="{FF2B5EF4-FFF2-40B4-BE49-F238E27FC236}">
                <a16:creationId xmlns:a16="http://schemas.microsoft.com/office/drawing/2014/main" id="{3E9F04F3-8D04-4B82-AE3B-00B44226FA48}"/>
              </a:ext>
            </a:extLst>
          </p:cNvPr>
          <p:cNvSpPr>
            <a:spLocks noGrp="1"/>
          </p:cNvSpPr>
          <p:nvPr>
            <p:ph type="subTitle" idx="1"/>
          </p:nvPr>
        </p:nvSpPr>
        <p:spPr>
          <a:xfrm>
            <a:off x="1271463" y="1638182"/>
            <a:ext cx="10451960" cy="5237162"/>
          </a:xfrm>
        </p:spPr>
        <p:txBody>
          <a:bodyPr>
            <a:normAutofit fontScale="92500"/>
          </a:bodyPr>
          <a:lstStyle/>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rPr>
              <a:t>在论文中，主要做了以下工作：</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rPr>
              <a:t>详细研究了面绘制方法中的典型算法</a:t>
            </a:r>
            <a:r>
              <a:rPr lang="en-US" altLang="zh-CN" dirty="0">
                <a:solidFill>
                  <a:schemeClr val="tx1"/>
                </a:solidFill>
                <a:latin typeface="微软雅黑" panose="020B0503020204020204" pitchFamily="34" charset="-122"/>
                <a:ea typeface="微软雅黑" panose="020B0503020204020204" pitchFamily="34" charset="-122"/>
              </a:rPr>
              <a:t>——Marching Cubes</a:t>
            </a:r>
            <a:r>
              <a:rPr lang="zh-CN" altLang="en-US" dirty="0">
                <a:solidFill>
                  <a:schemeClr val="tx1"/>
                </a:solidFill>
                <a:latin typeface="微软雅黑" panose="020B0503020204020204" pitchFamily="34" charset="-122"/>
                <a:ea typeface="微软雅黑" panose="020B0503020204020204" pitchFamily="34" charset="-122"/>
              </a:rPr>
              <a:t>算法，给出了</a:t>
            </a:r>
            <a:r>
              <a:rPr lang="en-US" altLang="zh-CN" dirty="0">
                <a:solidFill>
                  <a:schemeClr val="tx1"/>
                </a:solidFill>
                <a:latin typeface="微软雅黑" panose="020B0503020204020204" pitchFamily="34" charset="-122"/>
                <a:ea typeface="微软雅黑" panose="020B0503020204020204" pitchFamily="34" charset="-122"/>
              </a:rPr>
              <a:t>MC</a:t>
            </a:r>
            <a:r>
              <a:rPr lang="zh-CN" altLang="en-US" dirty="0">
                <a:solidFill>
                  <a:schemeClr val="tx1"/>
                </a:solidFill>
                <a:latin typeface="微软雅黑" panose="020B0503020204020204" pitchFamily="34" charset="-122"/>
                <a:ea typeface="微软雅黑" panose="020B0503020204020204" pitchFamily="34" charset="-122"/>
              </a:rPr>
              <a:t>算法的伪代码。详细介绍了</a:t>
            </a:r>
            <a:r>
              <a:rPr lang="en-US" altLang="zh-CN" dirty="0">
                <a:solidFill>
                  <a:schemeClr val="tx1"/>
                </a:solidFill>
                <a:latin typeface="微软雅黑" panose="020B0503020204020204" pitchFamily="34" charset="-122"/>
                <a:ea typeface="微软雅黑" panose="020B0503020204020204" pitchFamily="34" charset="-122"/>
              </a:rPr>
              <a:t>MC</a:t>
            </a:r>
            <a:r>
              <a:rPr lang="zh-CN" altLang="en-US" dirty="0">
                <a:solidFill>
                  <a:schemeClr val="tx1"/>
                </a:solidFill>
                <a:latin typeface="微软雅黑" panose="020B0503020204020204" pitchFamily="34" charset="-122"/>
                <a:ea typeface="微软雅黑" panose="020B0503020204020204" pitchFamily="34" charset="-122"/>
              </a:rPr>
              <a:t>算法在实际程序中的实现方式，给出了</a:t>
            </a:r>
            <a:r>
              <a:rPr lang="en-US" altLang="zh-CN" dirty="0">
                <a:solidFill>
                  <a:schemeClr val="tx1"/>
                </a:solidFill>
                <a:latin typeface="微软雅黑" panose="020B0503020204020204" pitchFamily="34" charset="-122"/>
                <a:ea typeface="微软雅黑" panose="020B0503020204020204" pitchFamily="34" charset="-122"/>
              </a:rPr>
              <a:t>MC</a:t>
            </a:r>
            <a:r>
              <a:rPr lang="zh-CN" altLang="en-US" dirty="0">
                <a:solidFill>
                  <a:schemeClr val="tx1"/>
                </a:solidFill>
                <a:latin typeface="微软雅黑" panose="020B0503020204020204" pitchFamily="34" charset="-122"/>
                <a:ea typeface="微软雅黑" panose="020B0503020204020204" pitchFamily="34" charset="-122"/>
              </a:rPr>
              <a:t>算法的测试结果。</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rPr>
              <a:t>针对原始</a:t>
            </a:r>
            <a:r>
              <a:rPr lang="en-US" altLang="zh-CN" dirty="0">
                <a:solidFill>
                  <a:schemeClr val="tx1"/>
                </a:solidFill>
                <a:latin typeface="微软雅黑" panose="020B0503020204020204" pitchFamily="34" charset="-122"/>
                <a:ea typeface="微软雅黑" panose="020B0503020204020204" pitchFamily="34" charset="-122"/>
              </a:rPr>
              <a:t>MC</a:t>
            </a:r>
            <a:r>
              <a:rPr lang="zh-CN" altLang="en-US" dirty="0">
                <a:solidFill>
                  <a:schemeClr val="tx1"/>
                </a:solidFill>
                <a:latin typeface="微软雅黑" panose="020B0503020204020204" pitchFamily="34" charset="-122"/>
                <a:ea typeface="微软雅黑" panose="020B0503020204020204" pitchFamily="34" charset="-122"/>
              </a:rPr>
              <a:t>算法的性能瓶颈，研究了区域增长的算法优化。介绍了区域增长优化后的</a:t>
            </a:r>
            <a:r>
              <a:rPr lang="en-US" altLang="zh-CN" dirty="0">
                <a:solidFill>
                  <a:schemeClr val="tx1"/>
                </a:solidFill>
                <a:latin typeface="微软雅黑" panose="020B0503020204020204" pitchFamily="34" charset="-122"/>
                <a:ea typeface="微软雅黑" panose="020B0503020204020204" pitchFamily="34" charset="-122"/>
              </a:rPr>
              <a:t>MC</a:t>
            </a:r>
            <a:r>
              <a:rPr lang="zh-CN" altLang="en-US" dirty="0">
                <a:solidFill>
                  <a:schemeClr val="tx1"/>
                </a:solidFill>
                <a:latin typeface="微软雅黑" panose="020B0503020204020204" pitchFamily="34" charset="-122"/>
                <a:ea typeface="微软雅黑" panose="020B0503020204020204" pitchFamily="34" charset="-122"/>
              </a:rPr>
              <a:t>算法伪代码，详细介绍了优化后算法在实际程序中的实现方式。给出了优化后程序的测试结果，与优化前的结果进行比对并给出了评估结果。</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rPr>
              <a:t>介绍了使用</a:t>
            </a:r>
            <a:r>
              <a:rPr lang="en-US" altLang="zh-CN" dirty="0">
                <a:solidFill>
                  <a:schemeClr val="tx1"/>
                </a:solidFill>
                <a:latin typeface="微软雅黑" panose="020B0503020204020204" pitchFamily="34" charset="-122"/>
                <a:ea typeface="微软雅黑" panose="020B0503020204020204" pitchFamily="34" charset="-122"/>
              </a:rPr>
              <a:t>OpenGL</a:t>
            </a:r>
            <a:r>
              <a:rPr lang="zh-CN" altLang="en-US" dirty="0">
                <a:solidFill>
                  <a:schemeClr val="tx1"/>
                </a:solidFill>
                <a:latin typeface="微软雅黑" panose="020B0503020204020204" pitchFamily="34" charset="-122"/>
                <a:ea typeface="微软雅黑" panose="020B0503020204020204" pitchFamily="34" charset="-122"/>
              </a:rPr>
              <a:t>进行三维图像渲染的方法。</a:t>
            </a:r>
            <a:endParaRPr lang="en-US" altLang="zh-CN"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4219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课题背景</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42139" y="1844824"/>
            <a:ext cx="10009112" cy="5237162"/>
          </a:xfrm>
        </p:spPr>
        <p:txBody>
          <a:bodyPr>
            <a:normAutofit/>
          </a:bodyPr>
          <a:lstStyle/>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rPr>
              <a:t>1.    </a:t>
            </a:r>
            <a:r>
              <a:rPr lang="zh-CN" altLang="en-US" sz="2000" dirty="0">
                <a:solidFill>
                  <a:schemeClr val="tx1"/>
                </a:solidFill>
                <a:latin typeface="微软雅黑" panose="020B0503020204020204" pitchFamily="34" charset="-122"/>
                <a:ea typeface="微软雅黑" panose="020B0503020204020204" pitchFamily="34" charset="-122"/>
              </a:rPr>
              <a:t>随着计算机视觉技术的发展，三维重建技术在近些年成为研究热点。</a:t>
            </a:r>
            <a:endParaRPr lang="en-US" altLang="zh-CN" sz="20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rPr>
              <a:t>2.    </a:t>
            </a:r>
            <a:r>
              <a:rPr lang="zh-CN" altLang="en-US" sz="2000" dirty="0">
                <a:solidFill>
                  <a:schemeClr val="tx1"/>
                </a:solidFill>
                <a:latin typeface="微软雅黑" panose="020B0503020204020204" pitchFamily="34" charset="-122"/>
                <a:ea typeface="微软雅黑" panose="020B0503020204020204" pitchFamily="34" charset="-122"/>
              </a:rPr>
              <a:t>相比于二维图像，三维信息更符合人类眼睛的认知习惯，可以更加直观的描述客观世界，受到了学术界和工业界的广泛关注。</a:t>
            </a:r>
            <a:endParaRPr lang="en-US" altLang="zh-CN" sz="20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rPr>
              <a:t>3.    </a:t>
            </a:r>
            <a:r>
              <a:rPr lang="zh-CN" altLang="en-US" sz="2000" dirty="0">
                <a:solidFill>
                  <a:schemeClr val="tx1"/>
                </a:solidFill>
                <a:latin typeface="微软雅黑" panose="020B0503020204020204" pitchFamily="34" charset="-122"/>
                <a:ea typeface="微软雅黑" panose="020B0503020204020204" pitchFamily="34" charset="-122"/>
              </a:rPr>
              <a:t>随着虚拟现实、计算机图形学、逆向工程和机器视觉等领域工程化应用需求的不断普及，基于点云的模型重建得到越来越广泛的应用，与其相关的技术也得到了快速发展。</a:t>
            </a:r>
          </a:p>
        </p:txBody>
      </p:sp>
    </p:spTree>
    <p:extLst>
      <p:ext uri="{BB962C8B-B14F-4D97-AF65-F5344CB8AC3E}">
        <p14:creationId xmlns:p14="http://schemas.microsoft.com/office/powerpoint/2010/main" val="1864139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472264" y="589375"/>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3" y="188640"/>
            <a:ext cx="7848873"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4000" b="1" dirty="0">
                <a:solidFill>
                  <a:srgbClr val="5B9BD5"/>
                </a:solidFill>
                <a:latin typeface="微软雅黑" panose="020B0503020204020204" pitchFamily="34" charset="-122"/>
                <a:ea typeface="微软雅黑" panose="020B0503020204020204" pitchFamily="34" charset="-122"/>
              </a:rPr>
              <a:t>展望</a:t>
            </a:r>
            <a:endParaRPr kumimoji="0" lang="zh-CN" altLang="en-US" sz="4000" b="1"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mj-cs"/>
            </a:endParaRPr>
          </a:p>
        </p:txBody>
      </p:sp>
      <p:sp>
        <p:nvSpPr>
          <p:cNvPr id="7" name="副标题 6">
            <a:extLst>
              <a:ext uri="{FF2B5EF4-FFF2-40B4-BE49-F238E27FC236}">
                <a16:creationId xmlns:a16="http://schemas.microsoft.com/office/drawing/2014/main" id="{3E9F04F3-8D04-4B82-AE3B-00B44226FA48}"/>
              </a:ext>
            </a:extLst>
          </p:cNvPr>
          <p:cNvSpPr>
            <a:spLocks noGrp="1"/>
          </p:cNvSpPr>
          <p:nvPr>
            <p:ph type="subTitle" idx="1"/>
          </p:nvPr>
        </p:nvSpPr>
        <p:spPr>
          <a:xfrm>
            <a:off x="1271463" y="1432198"/>
            <a:ext cx="10451960" cy="5237162"/>
          </a:xfrm>
        </p:spPr>
        <p:txBody>
          <a:bodyPr>
            <a:normAutofit/>
          </a:bodyPr>
          <a:lstStyle/>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rPr>
              <a:t>在后续工作中，还有如下几个方面可以进行深入研究：</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rPr>
              <a:t>研究新的数据组织方式，用以实现较大型物体及场景的重建工作，如地形点云模型。</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rPr>
              <a:t>为进一步提高程序性能，后续可以考虑将程序移植到</a:t>
            </a:r>
            <a:r>
              <a:rPr lang="en-US" altLang="zh-CN" dirty="0">
                <a:solidFill>
                  <a:schemeClr val="tx1"/>
                </a:solidFill>
                <a:latin typeface="微软雅黑" panose="020B0503020204020204" pitchFamily="34" charset="-122"/>
                <a:ea typeface="微软雅黑" panose="020B0503020204020204" pitchFamily="34" charset="-122"/>
              </a:rPr>
              <a:t>CUDA</a:t>
            </a:r>
            <a:r>
              <a:rPr lang="zh-CN" altLang="en-US" dirty="0">
                <a:solidFill>
                  <a:schemeClr val="tx1"/>
                </a:solidFill>
                <a:latin typeface="微软雅黑" panose="020B0503020204020204" pitchFamily="34" charset="-122"/>
                <a:ea typeface="微软雅黑" panose="020B0503020204020204" pitchFamily="34" charset="-122"/>
              </a:rPr>
              <a:t>。</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lt"/>
              <a:buAutoNum type="arabicPeriod"/>
            </a:pPr>
            <a:r>
              <a:rPr lang="zh-CN" altLang="en-US" dirty="0">
                <a:solidFill>
                  <a:schemeClr val="tx1"/>
                </a:solidFill>
                <a:latin typeface="微软雅黑" panose="020B0503020204020204" pitchFamily="34" charset="-122"/>
                <a:ea typeface="微软雅黑" panose="020B0503020204020204" pitchFamily="34" charset="-122"/>
              </a:rPr>
              <a:t>在使用区域增长思想对算法进行优化时，如果图像表面不连通则会导致信息丢失。后续工作中，将深入研究种子节点的选取方式，尽可能使原始种子节点可以蔓延到整个曲面。</a:t>
            </a:r>
          </a:p>
        </p:txBody>
      </p:sp>
    </p:spTree>
    <p:extLst>
      <p:ext uri="{BB962C8B-B14F-4D97-AF65-F5344CB8AC3E}">
        <p14:creationId xmlns:p14="http://schemas.microsoft.com/office/powerpoint/2010/main" val="615416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9" name="文本框 158"/>
          <p:cNvSpPr txBox="1"/>
          <p:nvPr/>
        </p:nvSpPr>
        <p:spPr>
          <a:xfrm>
            <a:off x="2513128" y="2705725"/>
            <a:ext cx="7165744"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5E719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感谢聆听 请老师批评指导</a:t>
            </a:r>
            <a:endParaRPr kumimoji="0" lang="en-US" altLang="zh-CN" sz="4400" b="1" i="0" u="none" strike="noStrike" kern="1200" cap="none" spc="0" normalizeH="0" baseline="0" noProof="0" dirty="0">
              <a:ln>
                <a:noFill/>
              </a:ln>
              <a:solidFill>
                <a:srgbClr val="5E719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400" b="1" i="0" u="none" strike="noStrike" kern="1200" cap="none" spc="0" normalizeH="0" baseline="0" noProof="0" dirty="0">
              <a:ln>
                <a:noFill/>
              </a:ln>
              <a:solidFill>
                <a:srgbClr val="5E719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cxnSp>
        <p:nvCxnSpPr>
          <p:cNvPr id="161" name="直接连接符 160"/>
          <p:cNvCxnSpPr>
            <a:cxnSpLocks/>
          </p:cNvCxnSpPr>
          <p:nvPr/>
        </p:nvCxnSpPr>
        <p:spPr>
          <a:xfrm flipV="1">
            <a:off x="2703031" y="3429000"/>
            <a:ext cx="6785938" cy="37162"/>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62" name="矩形 161"/>
          <p:cNvSpPr>
            <a:spLocks noChangeArrowheads="1"/>
          </p:cNvSpPr>
          <p:nvPr/>
        </p:nvSpPr>
        <p:spPr bwMode="auto">
          <a:xfrm>
            <a:off x="5334320" y="3977282"/>
            <a:ext cx="1980029" cy="400110"/>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答辩</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人：杨永林</a:t>
            </a:r>
          </a:p>
        </p:txBody>
      </p:sp>
      <p:sp>
        <p:nvSpPr>
          <p:cNvPr id="166" name="KSO_Shape"/>
          <p:cNvSpPr>
            <a:spLocks/>
          </p:cNvSpPr>
          <p:nvPr/>
        </p:nvSpPr>
        <p:spPr bwMode="auto">
          <a:xfrm>
            <a:off x="4727848" y="3925836"/>
            <a:ext cx="371781" cy="451556"/>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accent4">
              <a:lumMod val="50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47474"/>
              </a:solidFill>
              <a:effectLst/>
              <a:uLnTx/>
              <a:uFillTx/>
              <a:latin typeface="Calibri" panose="020F0502020204030204" pitchFamily="34" charset="0"/>
              <a:ea typeface="宋体" panose="02010600030101010101" pitchFamily="2" charset="-122"/>
              <a:cs typeface="+mn-cs"/>
            </a:endParaRPr>
          </a:p>
        </p:txBody>
      </p:sp>
      <p:pic>
        <p:nvPicPr>
          <p:cNvPr id="189" name="图片 1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27" y="190723"/>
            <a:ext cx="1640170" cy="1662561"/>
          </a:xfrm>
          <a:prstGeom prst="rect">
            <a:avLst/>
          </a:prstGeom>
        </p:spPr>
      </p:pic>
      <p:pic>
        <p:nvPicPr>
          <p:cNvPr id="190" name="图片 1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0275820" y="4961952"/>
            <a:ext cx="1640170" cy="1662561"/>
          </a:xfrm>
          <a:prstGeom prst="rect">
            <a:avLst/>
          </a:prstGeom>
        </p:spPr>
      </p:pic>
      <p:pic>
        <p:nvPicPr>
          <p:cNvPr id="191" name="图片 1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10299884" y="194159"/>
            <a:ext cx="1640170" cy="1662561"/>
          </a:xfrm>
          <a:prstGeom prst="rect">
            <a:avLst/>
          </a:prstGeom>
        </p:spPr>
      </p:pic>
      <p:pic>
        <p:nvPicPr>
          <p:cNvPr id="192" name="图片 1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275284" y="4906312"/>
            <a:ext cx="1640170" cy="1662561"/>
          </a:xfrm>
          <a:prstGeom prst="rect">
            <a:avLst/>
          </a:prstGeom>
        </p:spPr>
      </p:pic>
    </p:spTree>
    <p:extLst>
      <p:ext uri="{BB962C8B-B14F-4D97-AF65-F5344CB8AC3E}">
        <p14:creationId xmlns:p14="http://schemas.microsoft.com/office/powerpoint/2010/main" val="1673656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2">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国内外研究现状</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42139" y="1844824"/>
            <a:ext cx="10009112" cy="5237162"/>
          </a:xfrm>
        </p:spPr>
        <p:txBody>
          <a:bodyPr>
            <a:normAutofit/>
          </a:bodyPr>
          <a:lstStyle/>
          <a:p>
            <a:pPr lvl="0" algn="l">
              <a:lnSpc>
                <a:spcPct val="100000"/>
              </a:lnSpc>
              <a:spcBef>
                <a:spcPts val="0"/>
              </a:spcBef>
            </a:pPr>
            <a:r>
              <a:rPr lang="zh-CN" altLang="en-US" sz="2800" dirty="0">
                <a:solidFill>
                  <a:prstClr val="black"/>
                </a:solidFill>
                <a:latin typeface="微软雅黑" panose="020B0503020204020204" pitchFamily="34" charset="-122"/>
                <a:ea typeface="微软雅黑" panose="020B0503020204020204" pitchFamily="34" charset="-122"/>
              </a:rPr>
              <a:t>一</a:t>
            </a:r>
            <a:r>
              <a:rPr lang="en-US" altLang="zh-CN" sz="2800" dirty="0">
                <a:solidFill>
                  <a:prstClr val="black"/>
                </a:solidFill>
                <a:latin typeface="微软雅黑" panose="020B0503020204020204" pitchFamily="34" charset="-122"/>
                <a:ea typeface="微软雅黑" panose="020B0503020204020204" pitchFamily="34" charset="-122"/>
              </a:rPr>
              <a:t>.	</a:t>
            </a:r>
            <a:r>
              <a:rPr lang="zh-CN" altLang="en-US" sz="2800" dirty="0">
                <a:solidFill>
                  <a:prstClr val="black"/>
                </a:solidFill>
                <a:latin typeface="微软雅黑" panose="020B0503020204020204" pitchFamily="34" charset="-122"/>
                <a:ea typeface="微软雅黑" panose="020B0503020204020204" pitchFamily="34" charset="-122"/>
              </a:rPr>
              <a:t>点云数据获取方式</a:t>
            </a:r>
          </a:p>
          <a:p>
            <a:pPr algn="l">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6" name="图片 1">
            <a:extLst>
              <a:ext uri="{FF2B5EF4-FFF2-40B4-BE49-F238E27FC236}">
                <a16:creationId xmlns:a16="http://schemas.microsoft.com/office/drawing/2014/main" id="{30A3ADFA-9BCB-4F3B-AD1C-3CE4D1DA2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515" y="2708920"/>
            <a:ext cx="5062969" cy="350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55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2">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国内外研究现状</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42139" y="1844824"/>
            <a:ext cx="10009112" cy="5237162"/>
          </a:xfrm>
        </p:spPr>
        <p:txBody>
          <a:bodyPr>
            <a:normAutofit/>
          </a:bodyPr>
          <a:lstStyle/>
          <a:p>
            <a:pPr lvl="0" algn="l"/>
            <a:r>
              <a:rPr lang="zh-CN" altLang="en-US" sz="2800" dirty="0">
                <a:solidFill>
                  <a:prstClr val="black"/>
                </a:solidFill>
                <a:latin typeface="微软雅黑" panose="020B0503020204020204" pitchFamily="34" charset="-122"/>
                <a:ea typeface="微软雅黑" panose="020B0503020204020204" pitchFamily="34" charset="-122"/>
              </a:rPr>
              <a:t>二</a:t>
            </a:r>
            <a:r>
              <a:rPr lang="en-US" altLang="zh-CN" sz="2800" dirty="0">
                <a:solidFill>
                  <a:prstClr val="black"/>
                </a:solidFill>
                <a:latin typeface="微软雅黑" panose="020B0503020204020204" pitchFamily="34" charset="-122"/>
                <a:ea typeface="微软雅黑" panose="020B0503020204020204" pitchFamily="34" charset="-122"/>
              </a:rPr>
              <a:t>.	</a:t>
            </a:r>
            <a:r>
              <a:rPr lang="zh-CN" altLang="en-US" sz="2800" dirty="0">
                <a:solidFill>
                  <a:prstClr val="black"/>
                </a:solidFill>
                <a:latin typeface="微软雅黑" panose="020B0503020204020204" pitchFamily="34" charset="-122"/>
                <a:ea typeface="微软雅黑" panose="020B0503020204020204" pitchFamily="34" charset="-122"/>
              </a:rPr>
              <a:t> 三维重建研究现状</a:t>
            </a:r>
            <a:endParaRPr lang="en-US" altLang="zh-CN" sz="2800" dirty="0">
              <a:solidFill>
                <a:prstClr val="black"/>
              </a:solidFill>
              <a:latin typeface="微软雅黑" panose="020B0503020204020204" pitchFamily="34" charset="-122"/>
              <a:ea typeface="微软雅黑" panose="020B0503020204020204" pitchFamily="34" charset="-122"/>
            </a:endParaRPr>
          </a:p>
          <a:p>
            <a:pPr lvl="0" algn="l">
              <a:lnSpc>
                <a:spcPct val="15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zh-CN" dirty="0">
                <a:solidFill>
                  <a:prstClr val="black"/>
                </a:solidFill>
                <a:latin typeface="微软雅黑" panose="020B0503020204020204" pitchFamily="34" charset="-122"/>
                <a:ea typeface="微软雅黑" panose="020B0503020204020204" pitchFamily="34" charset="-122"/>
              </a:rPr>
              <a:t>通过扫描获取到的点云数据包含了被测物体的表面特性，但直接获取到的点云数据一般不适合直接使用，往往还需要经过点云去噪、点云简化。处理后的数据再经过配准，融合及曲面重建方可重建三维模型。</a:t>
            </a:r>
            <a:endParaRPr lang="zh-CN" altLang="en-US" dirty="0">
              <a:solidFill>
                <a:prstClr val="black"/>
              </a:solidFill>
              <a:latin typeface="微软雅黑" panose="020B0503020204020204" pitchFamily="34" charset="-122"/>
              <a:ea typeface="微软雅黑" panose="020B0503020204020204" pitchFamily="34" charset="-122"/>
            </a:endParaRPr>
          </a:p>
          <a:p>
            <a:pPr algn="l">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194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国内外研究现状</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42139" y="1844824"/>
            <a:ext cx="10009112" cy="5237162"/>
          </a:xfrm>
        </p:spPr>
        <p:txBody>
          <a:bodyPr>
            <a:normAutofit/>
          </a:bodyPr>
          <a:lstStyle/>
          <a:p>
            <a:pPr lvl="0" algn="l"/>
            <a:r>
              <a:rPr lang="en-US" altLang="zh-CN" sz="2800" dirty="0">
                <a:solidFill>
                  <a:prstClr val="black"/>
                </a:solidFill>
                <a:latin typeface="微软雅黑" panose="020B0503020204020204" pitchFamily="34" charset="-122"/>
                <a:ea typeface="微软雅黑" panose="020B0503020204020204" pitchFamily="34" charset="-122"/>
              </a:rPr>
              <a:t>1.   </a:t>
            </a:r>
            <a:r>
              <a:rPr lang="zh-CN" altLang="en-US" sz="2800" dirty="0">
                <a:solidFill>
                  <a:prstClr val="black"/>
                </a:solidFill>
                <a:latin typeface="微软雅黑" panose="020B0503020204020204" pitchFamily="34" charset="-122"/>
                <a:ea typeface="微软雅黑" panose="020B0503020204020204" pitchFamily="34" charset="-122"/>
              </a:rPr>
              <a:t>点云去噪</a:t>
            </a:r>
            <a:endParaRPr lang="en-US" altLang="zh-CN" sz="2800" dirty="0">
              <a:solidFill>
                <a:prstClr val="black"/>
              </a:solidFill>
              <a:latin typeface="微软雅黑" panose="020B0503020204020204" pitchFamily="34" charset="-122"/>
              <a:ea typeface="微软雅黑" panose="020B0503020204020204" pitchFamily="34" charset="-122"/>
            </a:endParaRPr>
          </a:p>
          <a:p>
            <a:pPr lvl="0" algn="l">
              <a:lnSpc>
                <a:spcPct val="110000"/>
              </a:lnSpc>
            </a:pPr>
            <a:r>
              <a:rPr lang="en-US" altLang="zh-CN" sz="2800" dirty="0">
                <a:solidFill>
                  <a:prstClr val="black"/>
                </a:solidFill>
                <a:latin typeface="微软雅黑" panose="020B0503020204020204" pitchFamily="34" charset="-122"/>
                <a:ea typeface="微软雅黑" panose="020B0503020204020204" pitchFamily="34" charset="-122"/>
              </a:rPr>
              <a:t>	</a:t>
            </a:r>
            <a:r>
              <a:rPr lang="zh-CN" altLang="zh-CN" dirty="0">
                <a:solidFill>
                  <a:prstClr val="black"/>
                </a:solidFill>
                <a:latin typeface="微软雅黑" panose="020B0503020204020204" pitchFamily="34" charset="-122"/>
                <a:ea typeface="微软雅黑" panose="020B0503020204020204" pitchFamily="34" charset="-122"/>
              </a:rPr>
              <a:t>点云在去噪方面主要包括基于偏微分方程方法、基于滤波的方法、基于投影方法和基于统计的方法等四种方法。</a:t>
            </a:r>
            <a:endParaRPr lang="en-US" altLang="zh-CN" dirty="0">
              <a:solidFill>
                <a:prstClr val="black"/>
              </a:solidFill>
              <a:latin typeface="微软雅黑" panose="020B0503020204020204" pitchFamily="34" charset="-122"/>
              <a:ea typeface="微软雅黑" panose="020B0503020204020204" pitchFamily="34" charset="-122"/>
            </a:endParaRPr>
          </a:p>
          <a:p>
            <a:pPr marL="685800" lvl="1" indent="-228600" algn="l">
              <a:lnSpc>
                <a:spcPct val="120000"/>
              </a:lnSpc>
              <a:buFont typeface="Wingdings" panose="05000000000000000000" pitchFamily="2" charset="2"/>
              <a:buChar char="Ø"/>
            </a:pPr>
            <a:r>
              <a:rPr lang="en-US" altLang="zh-CN" dirty="0">
                <a:solidFill>
                  <a:prstClr val="black"/>
                </a:solidFill>
                <a:latin typeface="微软雅黑" panose="020B0503020204020204" pitchFamily="34" charset="-122"/>
                <a:ea typeface="微软雅黑" panose="020B0503020204020204" pitchFamily="34" charset="-122"/>
              </a:rPr>
              <a:t>Xiao</a:t>
            </a:r>
            <a:r>
              <a:rPr lang="zh-CN" altLang="zh-CN" dirty="0">
                <a:solidFill>
                  <a:prstClr val="black"/>
                </a:solidFill>
                <a:latin typeface="微软雅黑" panose="020B0503020204020204" pitchFamily="34" charset="-122"/>
                <a:ea typeface="微软雅黑" panose="020B0503020204020204" pitchFamily="34" charset="-122"/>
              </a:rPr>
              <a:t>等基于协方差的特征值和定向曲率，通过特征值和曲率来判断噪点</a:t>
            </a:r>
            <a:endParaRPr lang="en-US" altLang="zh-CN" dirty="0">
              <a:solidFill>
                <a:prstClr val="black"/>
              </a:solidFill>
              <a:latin typeface="微软雅黑" panose="020B0503020204020204" pitchFamily="34" charset="-122"/>
              <a:ea typeface="微软雅黑" panose="020B0503020204020204" pitchFamily="34" charset="-122"/>
            </a:endParaRPr>
          </a:p>
          <a:p>
            <a:pPr marL="685800" lvl="1" indent="-228600" algn="l">
              <a:lnSpc>
                <a:spcPct val="120000"/>
              </a:lnSpc>
              <a:buFont typeface="Wingdings" panose="05000000000000000000" pitchFamily="2" charset="2"/>
              <a:buChar char="Ø"/>
            </a:pPr>
            <a:r>
              <a:rPr lang="zh-CN" altLang="zh-CN" dirty="0">
                <a:solidFill>
                  <a:prstClr val="black"/>
                </a:solidFill>
                <a:latin typeface="微软雅黑" panose="020B0503020204020204" pitchFamily="34" charset="-122"/>
                <a:ea typeface="微软雅黑" panose="020B0503020204020204" pitchFamily="34" charset="-122"/>
              </a:rPr>
              <a:t>常用的滤波技术有</a:t>
            </a:r>
            <a:r>
              <a:rPr lang="en-US" altLang="zh-CN" dirty="0">
                <a:solidFill>
                  <a:prstClr val="black"/>
                </a:solidFill>
                <a:latin typeface="微软雅黑" panose="020B0503020204020204" pitchFamily="34" charset="-122"/>
                <a:ea typeface="微软雅黑" panose="020B0503020204020204" pitchFamily="34" charset="-122"/>
              </a:rPr>
              <a:t> Laplace </a:t>
            </a:r>
            <a:r>
              <a:rPr lang="zh-CN" altLang="zh-CN" dirty="0">
                <a:solidFill>
                  <a:prstClr val="black"/>
                </a:solidFill>
                <a:latin typeface="微软雅黑" panose="020B0503020204020204" pitchFamily="34" charset="-122"/>
                <a:ea typeface="微软雅黑" panose="020B0503020204020204" pitchFamily="34" charset="-122"/>
              </a:rPr>
              <a:t>滤波，</a:t>
            </a:r>
            <a:r>
              <a:rPr lang="en-US" altLang="zh-CN" dirty="0">
                <a:solidFill>
                  <a:prstClr val="black"/>
                </a:solidFill>
                <a:latin typeface="微软雅黑" panose="020B0503020204020204" pitchFamily="34" charset="-122"/>
                <a:ea typeface="微软雅黑" panose="020B0503020204020204" pitchFamily="34" charset="-122"/>
              </a:rPr>
              <a:t>Wiener </a:t>
            </a:r>
            <a:r>
              <a:rPr lang="zh-CN" altLang="zh-CN" dirty="0">
                <a:solidFill>
                  <a:prstClr val="black"/>
                </a:solidFill>
                <a:latin typeface="微软雅黑" panose="020B0503020204020204" pitchFamily="34" charset="-122"/>
                <a:ea typeface="微软雅黑" panose="020B0503020204020204" pitchFamily="34" charset="-122"/>
              </a:rPr>
              <a:t>滤波，卡尔曼滤波，高斯滤波和三维均值漂移滤波等</a:t>
            </a:r>
            <a:endParaRPr lang="en-US" altLang="zh-CN" dirty="0">
              <a:solidFill>
                <a:prstClr val="black"/>
              </a:solidFill>
              <a:latin typeface="微软雅黑" panose="020B0503020204020204" pitchFamily="34" charset="-122"/>
              <a:ea typeface="微软雅黑" panose="020B0503020204020204" pitchFamily="34" charset="-122"/>
            </a:endParaRPr>
          </a:p>
          <a:p>
            <a:pPr marL="685800" lvl="1" indent="-228600" algn="l">
              <a:lnSpc>
                <a:spcPct val="120000"/>
              </a:lnSpc>
              <a:buFont typeface="Wingdings" panose="05000000000000000000" pitchFamily="2" charset="2"/>
              <a:buChar char="Ø"/>
            </a:pPr>
            <a:r>
              <a:rPr lang="en-US" altLang="zh-CN" dirty="0" err="1">
                <a:solidFill>
                  <a:prstClr val="black"/>
                </a:solidFill>
                <a:latin typeface="微软雅黑" panose="020B0503020204020204" pitchFamily="34" charset="-122"/>
                <a:ea typeface="微软雅黑" panose="020B0503020204020204" pitchFamily="34" charset="-122"/>
              </a:rPr>
              <a:t>Jenke</a:t>
            </a:r>
            <a:r>
              <a:rPr lang="zh-CN" altLang="zh-CN" dirty="0">
                <a:solidFill>
                  <a:prstClr val="black"/>
                </a:solidFill>
                <a:latin typeface="微软雅黑" panose="020B0503020204020204" pitchFamily="34" charset="-122"/>
                <a:ea typeface="微软雅黑" panose="020B0503020204020204" pitchFamily="34" charset="-122"/>
              </a:rPr>
              <a:t>等提出一种基于先验概率的最大似然估计的点云去噪方法</a:t>
            </a:r>
            <a:r>
              <a:rPr lang="zh-CN" altLang="zh-CN" baseline="30000" dirty="0">
                <a:solidFill>
                  <a:prstClr val="black"/>
                </a:solidFill>
                <a:latin typeface="微软雅黑" panose="020B0503020204020204" pitchFamily="34" charset="-122"/>
                <a:ea typeface="微软雅黑" panose="020B0503020204020204" pitchFamily="34" charset="-122"/>
              </a:rPr>
              <a:t>【</a:t>
            </a:r>
            <a:r>
              <a:rPr lang="en-US" altLang="zh-CN" baseline="30000" dirty="0">
                <a:solidFill>
                  <a:prstClr val="black"/>
                </a:solidFill>
                <a:latin typeface="微软雅黑" panose="020B0503020204020204" pitchFamily="34" charset="-122"/>
                <a:ea typeface="微软雅黑" panose="020B0503020204020204" pitchFamily="34" charset="-122"/>
              </a:rPr>
              <a:t>8</a:t>
            </a:r>
            <a:r>
              <a:rPr lang="zh-CN" altLang="zh-CN" baseline="30000" dirty="0">
                <a:solidFill>
                  <a:prstClr val="black"/>
                </a:solidFill>
                <a:latin typeface="微软雅黑" panose="020B0503020204020204" pitchFamily="34" charset="-122"/>
                <a:ea typeface="微软雅黑" panose="020B0503020204020204" pitchFamily="34" charset="-122"/>
              </a:rPr>
              <a:t>】</a:t>
            </a:r>
            <a:r>
              <a:rPr lang="zh-CN" altLang="zh-CN" dirty="0">
                <a:solidFill>
                  <a:prstClr val="black"/>
                </a:solidFill>
                <a:latin typeface="微软雅黑" panose="020B0503020204020204" pitchFamily="34" charset="-122"/>
                <a:ea typeface="微软雅黑" panose="020B0503020204020204" pitchFamily="34" charset="-122"/>
              </a:rPr>
              <a:t>，该方法基于贝叶斯统计对点云去噪</a:t>
            </a:r>
            <a:endParaRPr lang="en-US" altLang="zh-CN" dirty="0">
              <a:solidFill>
                <a:prstClr val="black"/>
              </a:solidFill>
              <a:latin typeface="微软雅黑" panose="020B0503020204020204" pitchFamily="34" charset="-122"/>
              <a:ea typeface="微软雅黑" panose="020B0503020204020204" pitchFamily="34" charset="-122"/>
            </a:endParaRPr>
          </a:p>
          <a:p>
            <a:pPr lvl="0" algn="l">
              <a:lnSpc>
                <a:spcPct val="120000"/>
              </a:lnSpc>
            </a:pPr>
            <a:r>
              <a:rPr lang="en-US" altLang="zh-CN" dirty="0">
                <a:solidFill>
                  <a:prstClr val="black"/>
                </a:solidFill>
                <a:latin typeface="微软雅黑" panose="020B0503020204020204" pitchFamily="34" charset="-122"/>
                <a:ea typeface="微软雅黑" panose="020B0503020204020204" pitchFamily="34" charset="-122"/>
              </a:rPr>
              <a:t>	</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169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41ACB-4DCC-4453-8768-31FD5698B771}"/>
              </a:ext>
            </a:extLst>
          </p:cNvPr>
          <p:cNvPicPr>
            <a:picLocks noChangeAspect="1"/>
          </p:cNvPicPr>
          <p:nvPr/>
        </p:nvPicPr>
        <p:blipFill rotWithShape="1">
          <a:blip r:embed="rId3">
            <a:extLst>
              <a:ext uri="{28A0092B-C50C-407E-A947-70E740481C1C}">
                <a14:useLocalDpi xmlns:a14="http://schemas.microsoft.com/office/drawing/2010/main" val="0"/>
              </a:ext>
            </a:extLst>
          </a:blip>
          <a:srcRect r="2273" b="11553"/>
          <a:stretch/>
        </p:blipFill>
        <p:spPr>
          <a:xfrm>
            <a:off x="8245441" y="548680"/>
            <a:ext cx="3251159" cy="648072"/>
          </a:xfrm>
          <a:prstGeom prst="rect">
            <a:avLst/>
          </a:prstGeom>
        </p:spPr>
      </p:pic>
      <p:sp>
        <p:nvSpPr>
          <p:cNvPr id="8" name="标题 5">
            <a:extLst>
              <a:ext uri="{FF2B5EF4-FFF2-40B4-BE49-F238E27FC236}">
                <a16:creationId xmlns:a16="http://schemas.microsoft.com/office/drawing/2014/main" id="{517CB22C-881D-43FA-A65B-C24802026CAF}"/>
              </a:ext>
            </a:extLst>
          </p:cNvPr>
          <p:cNvSpPr txBox="1">
            <a:spLocks/>
          </p:cNvSpPr>
          <p:nvPr/>
        </p:nvSpPr>
        <p:spPr>
          <a:xfrm>
            <a:off x="1271464" y="188640"/>
            <a:ext cx="5684520" cy="1089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国内外研究现状</a:t>
            </a:r>
          </a:p>
        </p:txBody>
      </p:sp>
      <p:sp>
        <p:nvSpPr>
          <p:cNvPr id="11" name="副标题 6">
            <a:extLst>
              <a:ext uri="{FF2B5EF4-FFF2-40B4-BE49-F238E27FC236}">
                <a16:creationId xmlns:a16="http://schemas.microsoft.com/office/drawing/2014/main" id="{0A58D6B0-E9EC-484A-A9E2-8090B8DCD039}"/>
              </a:ext>
            </a:extLst>
          </p:cNvPr>
          <p:cNvSpPr>
            <a:spLocks noGrp="1"/>
          </p:cNvSpPr>
          <p:nvPr>
            <p:ph type="subTitle" idx="1"/>
          </p:nvPr>
        </p:nvSpPr>
        <p:spPr>
          <a:xfrm>
            <a:off x="1242139" y="1844824"/>
            <a:ext cx="10009112" cy="5237162"/>
          </a:xfrm>
        </p:spPr>
        <p:txBody>
          <a:bodyPr>
            <a:normAutofit/>
          </a:bodyPr>
          <a:lstStyle/>
          <a:p>
            <a:pPr lvl="0" algn="l"/>
            <a:r>
              <a:rPr lang="en-US" altLang="zh-CN" sz="2800" dirty="0">
                <a:solidFill>
                  <a:prstClr val="black"/>
                </a:solidFill>
                <a:latin typeface="微软雅黑" panose="020B0503020204020204" pitchFamily="34" charset="-122"/>
                <a:ea typeface="微软雅黑" panose="020B0503020204020204" pitchFamily="34" charset="-122"/>
              </a:rPr>
              <a:t>2.   </a:t>
            </a:r>
            <a:r>
              <a:rPr lang="zh-CN" altLang="en-US" sz="2800" dirty="0">
                <a:solidFill>
                  <a:prstClr val="black"/>
                </a:solidFill>
                <a:latin typeface="微软雅黑" panose="020B0503020204020204" pitchFamily="34" charset="-122"/>
                <a:ea typeface="微软雅黑" panose="020B0503020204020204" pitchFamily="34" charset="-122"/>
              </a:rPr>
              <a:t>点云简化</a:t>
            </a:r>
            <a:endParaRPr lang="en-US" altLang="zh-CN" sz="2800" dirty="0">
              <a:solidFill>
                <a:prstClr val="black"/>
              </a:solidFill>
              <a:latin typeface="微软雅黑" panose="020B0503020204020204" pitchFamily="34" charset="-122"/>
              <a:ea typeface="微软雅黑" panose="020B0503020204020204" pitchFamily="34" charset="-122"/>
            </a:endParaRPr>
          </a:p>
          <a:p>
            <a:pPr lvl="0" algn="l">
              <a:lnSpc>
                <a:spcPct val="110000"/>
              </a:lnSpc>
            </a:pPr>
            <a:r>
              <a:rPr lang="en-US" altLang="zh-CN" sz="2800" dirty="0">
                <a:solidFill>
                  <a:prstClr val="black"/>
                </a:solidFill>
                <a:latin typeface="微软雅黑" panose="020B0503020204020204" pitchFamily="34" charset="-122"/>
                <a:ea typeface="微软雅黑" panose="020B0503020204020204" pitchFamily="34" charset="-122"/>
              </a:rPr>
              <a:t>	</a:t>
            </a:r>
            <a:r>
              <a:rPr lang="zh-CN" altLang="zh-CN" dirty="0">
                <a:solidFill>
                  <a:prstClr val="black"/>
                </a:solidFill>
                <a:latin typeface="微软雅黑" panose="020B0503020204020204" pitchFamily="34" charset="-122"/>
                <a:ea typeface="微软雅黑" panose="020B0503020204020204" pitchFamily="34" charset="-122"/>
              </a:rPr>
              <a:t>扫描得到的点云数据十分庞大，其中包含大量冗余信息。为节省计算资源同时提升速度，</a:t>
            </a:r>
            <a:r>
              <a:rPr lang="zh-CN" altLang="en-US" dirty="0">
                <a:solidFill>
                  <a:prstClr val="black"/>
                </a:solidFill>
                <a:latin typeface="微软雅黑" panose="020B0503020204020204" pitchFamily="34" charset="-122"/>
                <a:ea typeface="微软雅黑" panose="020B0503020204020204" pitchFamily="34" charset="-122"/>
              </a:rPr>
              <a:t>需对其进行简化</a:t>
            </a:r>
            <a:r>
              <a:rPr lang="zh-CN" altLang="zh-CN" dirty="0">
                <a:solidFill>
                  <a:prstClr val="black"/>
                </a:solidFill>
                <a:latin typeface="微软雅黑" panose="020B0503020204020204" pitchFamily="34" charset="-122"/>
                <a:ea typeface="微软雅黑" panose="020B0503020204020204" pitchFamily="34" charset="-122"/>
              </a:rPr>
              <a:t>。现在的点云简化方法主要包括：随机采样法，包围盒法，三角网格法，特征点提取法，曲率采样法等。</a:t>
            </a:r>
            <a:r>
              <a:rPr lang="en-US" altLang="zh-CN" dirty="0">
                <a:solidFill>
                  <a:prstClr val="black"/>
                </a:solidFill>
                <a:latin typeface="微软雅黑" panose="020B0503020204020204" pitchFamily="34" charset="-122"/>
                <a:ea typeface="微软雅黑" panose="020B0503020204020204" pitchFamily="34" charset="-122"/>
              </a:rPr>
              <a:t>	</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88820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单色工作总结模板"/>
</p:tagLst>
</file>

<file path=ppt/theme/theme1.xml><?xml version="1.0" encoding="utf-8"?>
<a:theme xmlns:a="http://schemas.openxmlformats.org/drawingml/2006/main" name="Office 主题​​">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ngqrpfuc">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accent3"/>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T PPT Thesis Defense Theme.potx" id="{E7BE5FD2-E8A5-42EC-9FBE-4B1442418626}" vid="{2EB0A0BD-D280-4481-A2F4-F548D259934A}"/>
    </a:ext>
  </a:extLst>
</a:theme>
</file>

<file path=ppt/theme/theme3.xml><?xml version="1.0" encoding="utf-8"?>
<a:theme xmlns:a="http://schemas.openxmlformats.org/drawingml/2006/main" name="2_Office 主题​​">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T PPT Thesis Defense Theme.potx" id="{E7BE5FD2-E8A5-42EC-9FBE-4B1442418626}" vid="{2EB0A0BD-D280-4481-A2F4-F548D259934A}"/>
    </a:ext>
  </a:extLst>
</a:theme>
</file>

<file path=ppt/theme/theme4.xml><?xml version="1.0" encoding="utf-8"?>
<a:theme xmlns:a="http://schemas.openxmlformats.org/drawingml/2006/main" name="3_Office 主题​​">
  <a:themeElements>
    <a:clrScheme name="文艺气息">
      <a:dk1>
        <a:sysClr val="windowText" lastClr="000000"/>
      </a:dk1>
      <a:lt1>
        <a:sysClr val="window" lastClr="FFFFFF"/>
      </a:lt1>
      <a:dk2>
        <a:srgbClr val="44546A"/>
      </a:dk2>
      <a:lt2>
        <a:srgbClr val="E7E6E6"/>
      </a:lt2>
      <a:accent1>
        <a:srgbClr val="ED7D31"/>
      </a:accent1>
      <a:accent2>
        <a:srgbClr val="5E719B"/>
      </a:accent2>
      <a:accent3>
        <a:srgbClr val="7F6000"/>
      </a:accent3>
      <a:accent4>
        <a:srgbClr val="63866A"/>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1710</TotalTime>
  <Words>2742</Words>
  <Application>Microsoft Office PowerPoint</Application>
  <PresentationFormat>宽屏</PresentationFormat>
  <Paragraphs>187</Paragraphs>
  <Slides>51</Slides>
  <Notes>41</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51</vt:i4>
      </vt:variant>
    </vt:vector>
  </HeadingPairs>
  <TitlesOfParts>
    <vt:vector size="64" baseType="lpstr">
      <vt:lpstr>微软雅黑</vt:lpstr>
      <vt:lpstr>等线 Light</vt:lpstr>
      <vt:lpstr>等线</vt:lpstr>
      <vt:lpstr>Arial</vt:lpstr>
      <vt:lpstr>Wingdings</vt:lpstr>
      <vt:lpstr>字魂59号-创粗黑</vt:lpstr>
      <vt:lpstr>宋体</vt:lpstr>
      <vt:lpstr>Calibri</vt:lpstr>
      <vt:lpstr>Calibri Light</vt:lpstr>
      <vt:lpstr>Office 主题​​</vt:lpstr>
      <vt:lpstr>1_Office 主题​​</vt:lpstr>
      <vt:lpstr>2_Office 主题​​</vt:lpstr>
      <vt:lpstr>3_Office 主题​​</vt:lpstr>
      <vt:lpstr>     点云数据实时渲染技术 研究与实现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单色工作总结模板</dc:title>
  <dc:creator>冰冰 李</dc:creator>
  <cp:lastModifiedBy>yonglin yang</cp:lastModifiedBy>
  <cp:revision>108</cp:revision>
  <dcterms:created xsi:type="dcterms:W3CDTF">2018-04-10T07:06:17Z</dcterms:created>
  <dcterms:modified xsi:type="dcterms:W3CDTF">2020-06-11T10:28:02Z</dcterms:modified>
</cp:coreProperties>
</file>